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0" r:id="rId2"/>
  </p:sldMasterIdLst>
  <p:notesMasterIdLst>
    <p:notesMasterId r:id="rId24"/>
  </p:notesMasterIdLst>
  <p:sldIdLst>
    <p:sldId id="256" r:id="rId3"/>
    <p:sldId id="330" r:id="rId4"/>
    <p:sldId id="331" r:id="rId5"/>
    <p:sldId id="300" r:id="rId6"/>
    <p:sldId id="325" r:id="rId7"/>
    <p:sldId id="326" r:id="rId8"/>
    <p:sldId id="324" r:id="rId9"/>
    <p:sldId id="327" r:id="rId10"/>
    <p:sldId id="328" r:id="rId11"/>
    <p:sldId id="323" r:id="rId12"/>
    <p:sldId id="322" r:id="rId13"/>
    <p:sldId id="338" r:id="rId14"/>
    <p:sldId id="329" r:id="rId15"/>
    <p:sldId id="332" r:id="rId16"/>
    <p:sldId id="333" r:id="rId17"/>
    <p:sldId id="334" r:id="rId18"/>
    <p:sldId id="335" r:id="rId19"/>
    <p:sldId id="339" r:id="rId20"/>
    <p:sldId id="336" r:id="rId21"/>
    <p:sldId id="337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ott Pickens" initials="SP" lastIdx="24" clrIdx="0"/>
  <p:cmAuthor id="1" name="Jamie Beth Solak" initials="JBS" lastIdx="3" clrIdx="1"/>
  <p:cmAuthor id="2" name="Owner" initials="O" lastIdx="21" clrIdx="2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BC8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94" autoAdjust="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4B137-6383-42A7-AFE5-1139A841D555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3E629-43CD-41ED-8B7A-1C6C3B7F6E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32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40080"/>
            <a:ext cx="7766756" cy="457200"/>
          </a:xfrm>
        </p:spPr>
        <p:txBody>
          <a:bodyPr tIns="0" bIns="0"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075" y="1417320"/>
            <a:ext cx="7731481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511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0450"/>
            <a:ext cx="7772400" cy="2038350"/>
          </a:xfrm>
        </p:spPr>
        <p:txBody>
          <a:bodyPr/>
          <a:lstStyle>
            <a:lvl1pPr marL="0" indent="0" algn="l">
              <a:buNone/>
              <a:defRPr>
                <a:solidFill>
                  <a:srgbClr val="303D4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49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689109"/>
            <a:ext cx="7772400" cy="707891"/>
          </a:xfrm>
        </p:spPr>
        <p:txBody>
          <a:bodyPr anchor="t"/>
          <a:lstStyle>
            <a:lvl1pPr algn="l">
              <a:defRPr sz="4000" b="0" i="0" cap="none"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28985"/>
            <a:ext cx="7772400" cy="1500187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rgbClr val="303D4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603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0"/>
            <a:ext cx="3794760" cy="4160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08760"/>
            <a:ext cx="3794760" cy="4160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85800" y="640079"/>
            <a:ext cx="7757160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338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09778" y="1508760"/>
            <a:ext cx="4430134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09778" y="2328134"/>
            <a:ext cx="4430134" cy="33487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85800" y="640079"/>
            <a:ext cx="5852160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999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685800" y="640079"/>
            <a:ext cx="5852160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459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556" y="4800600"/>
            <a:ext cx="7771408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5556" y="612775"/>
            <a:ext cx="777140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5556" y="5426129"/>
            <a:ext cx="7771408" cy="30884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2305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Content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in arro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1940"/>
            <a:ext cx="3956436" cy="4867818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5799" y="640078"/>
            <a:ext cx="7815871" cy="6172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60401" y="6007280"/>
            <a:ext cx="5877560" cy="363216"/>
          </a:xfrm>
          <a:prstGeom prst="rect">
            <a:avLst/>
          </a:prstGeom>
          <a:noFill/>
        </p:spPr>
        <p:txBody>
          <a:bodyPr wrap="square" lIns="4572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cap="none" baseline="0" dirty="0" smtClean="0">
                <a:solidFill>
                  <a:srgbClr val="D3D3D3"/>
                </a:solidFill>
                <a:latin typeface="Century Gothic" pitchFamily="34" charset="0"/>
                <a:cs typeface="Advent Pro Medium"/>
              </a:rPr>
              <a:t>ArlingtonHealthcareGroup.com  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cap="none" baseline="0" dirty="0" smtClean="0">
                <a:solidFill>
                  <a:srgbClr val="D3D3D3"/>
                </a:solidFill>
                <a:latin typeface="Century Gothic" pitchFamily="34" charset="0"/>
                <a:cs typeface="Advent Pro Medium"/>
              </a:rPr>
              <a:t>©AHG 2014</a:t>
            </a:r>
            <a:endParaRPr lang="en-US" sz="800" b="0" i="0" cap="none" baseline="0" dirty="0">
              <a:solidFill>
                <a:srgbClr val="D3D3D3"/>
              </a:solidFill>
              <a:latin typeface="Century Gothic" pitchFamily="34" charset="0"/>
              <a:cs typeface="Advent Pro Medium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3892190" y="1419574"/>
            <a:ext cx="4609481" cy="433070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>
              <a:defRPr sz="2400" b="0" i="0">
                <a:solidFill>
                  <a:srgbClr val="123637"/>
                </a:solidFill>
                <a:latin typeface="Advent Pro Regular"/>
                <a:cs typeface="Advent Pro Regular"/>
              </a:defRPr>
            </a:lvl1pPr>
            <a:lvl2pPr marL="285750" indent="-285750">
              <a:buFont typeface="Wingdings" charset="2"/>
              <a:buChar char="q"/>
              <a:defRPr b="0" i="0">
                <a:latin typeface="Advent Pro Regular"/>
                <a:cs typeface="Advent Pro Regular"/>
              </a:defRPr>
            </a:lvl2pPr>
            <a:lvl3pPr marL="285750" indent="-285750">
              <a:buFont typeface="Wingdings" charset="2"/>
              <a:buChar char="q"/>
              <a:defRPr b="0" i="0">
                <a:latin typeface="Advent Pro Regular"/>
                <a:cs typeface="Advent Pro Regular"/>
              </a:defRPr>
            </a:lvl3pPr>
            <a:lvl4pPr marL="285750" indent="-285750">
              <a:buFont typeface="Wingdings" charset="2"/>
              <a:buChar char="q"/>
              <a:defRPr b="0" i="0">
                <a:latin typeface="Advent Pro Regular"/>
                <a:cs typeface="Advent Pro Regular"/>
              </a:defRPr>
            </a:lvl4pPr>
            <a:lvl5pPr marL="285750" indent="-285750">
              <a:buFont typeface="Wingdings" charset="2"/>
              <a:buChar char="q"/>
              <a:defRPr b="0" i="0">
                <a:latin typeface="Advent Pro Regular"/>
                <a:cs typeface="Advent Pro Regula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2045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Content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5799" y="640078"/>
            <a:ext cx="7815619" cy="6172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right cross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3" b="14680"/>
          <a:stretch/>
        </p:blipFill>
        <p:spPr>
          <a:xfrm>
            <a:off x="0" y="1240746"/>
            <a:ext cx="3537470" cy="5437942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2877979" y="1356562"/>
            <a:ext cx="5623440" cy="418338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None/>
              <a:defRPr sz="2400" b="0" i="0">
                <a:solidFill>
                  <a:srgbClr val="123637"/>
                </a:solidFill>
                <a:latin typeface="Advent Pro Regular"/>
                <a:cs typeface="Advent Pro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57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Content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5799" y="640078"/>
            <a:ext cx="7788847" cy="6172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right cross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3" b="14680"/>
          <a:stretch/>
        </p:blipFill>
        <p:spPr>
          <a:xfrm>
            <a:off x="0" y="1240746"/>
            <a:ext cx="3537470" cy="5437942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877978" y="1419574"/>
            <a:ext cx="5596669" cy="433070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>
              <a:defRPr sz="2400" b="0" i="0">
                <a:solidFill>
                  <a:srgbClr val="123637"/>
                </a:solidFill>
                <a:latin typeface="Advent Pro Regular"/>
                <a:cs typeface="Advent Pro Regular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1819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689110"/>
            <a:ext cx="7772400" cy="474958"/>
          </a:xfrm>
        </p:spPr>
        <p:txBody>
          <a:bodyPr anchor="t"/>
          <a:lstStyle>
            <a:lvl1pPr algn="l">
              <a:defRPr sz="4000" b="0" i="0" cap="none">
                <a:solidFill>
                  <a:srgbClr val="AC2328"/>
                </a:solidFill>
                <a:latin typeface="Advent Pro Regular"/>
                <a:cs typeface="Advent Pro Regular"/>
              </a:defRPr>
            </a:lvl1pPr>
          </a:lstStyle>
          <a:p>
            <a:r>
              <a:rPr lang="en-US" dirty="0" smtClean="0"/>
              <a:t>Contact</a:t>
            </a:r>
            <a:endParaRPr lang="en-US" dirty="0"/>
          </a:p>
        </p:txBody>
      </p:sp>
      <p:pic>
        <p:nvPicPr>
          <p:cNvPr id="6" name="Picture 5" descr="right cross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2" r="37129"/>
          <a:stretch/>
        </p:blipFill>
        <p:spPr>
          <a:xfrm>
            <a:off x="5945825" y="411539"/>
            <a:ext cx="3209934" cy="5650704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729570" y="1419573"/>
            <a:ext cx="5596669" cy="3268387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>
              <a:defRPr sz="2400" b="0" i="0">
                <a:solidFill>
                  <a:srgbClr val="123637"/>
                </a:solidFill>
                <a:latin typeface="Advent Pro Regular"/>
                <a:cs typeface="Advent Pro Regular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5067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ody Content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in arro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1940"/>
            <a:ext cx="3956436" cy="4867818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5799" y="640078"/>
            <a:ext cx="7815871" cy="6172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0401" y="6007280"/>
            <a:ext cx="5877560" cy="363216"/>
          </a:xfrm>
          <a:prstGeom prst="rect">
            <a:avLst/>
          </a:prstGeom>
          <a:noFill/>
        </p:spPr>
        <p:txBody>
          <a:bodyPr wrap="square" lIns="4572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cap="none" baseline="0" dirty="0" smtClean="0">
                <a:solidFill>
                  <a:srgbClr val="D3D3D3"/>
                </a:solidFill>
                <a:latin typeface="Century Gothic" pitchFamily="34" charset="0"/>
                <a:cs typeface="Advent Pro Medium"/>
              </a:rPr>
              <a:t>ArlingtonHealthcareGroup.com  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cap="none" baseline="0" dirty="0" smtClean="0">
                <a:solidFill>
                  <a:srgbClr val="D3D3D3"/>
                </a:solidFill>
                <a:latin typeface="Century Gothic" pitchFamily="34" charset="0"/>
                <a:cs typeface="Advent Pro Medium"/>
              </a:rPr>
              <a:t>©AHG 2015</a:t>
            </a:r>
            <a:endParaRPr lang="en-US" sz="800" b="0" i="0" cap="none" baseline="0" dirty="0">
              <a:solidFill>
                <a:srgbClr val="D3D3D3"/>
              </a:solidFill>
              <a:latin typeface="Century Gothic" pitchFamily="34" charset="0"/>
              <a:cs typeface="Advent Pro Medium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3892190" y="1419574"/>
            <a:ext cx="4609481" cy="433070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8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Bod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268244"/>
            <a:ext cx="9144000" cy="2422199"/>
          </a:xfrm>
          <a:prstGeom prst="rect">
            <a:avLst/>
          </a:prstGeom>
          <a:solidFill>
            <a:srgbClr val="D3D3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right cross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2" r="37129"/>
          <a:stretch/>
        </p:blipFill>
        <p:spPr>
          <a:xfrm>
            <a:off x="5945825" y="411539"/>
            <a:ext cx="3209934" cy="5650704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31102" y="1419574"/>
            <a:ext cx="5596669" cy="433070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>
              <a:defRPr sz="2400" b="0" i="0">
                <a:solidFill>
                  <a:srgbClr val="123637"/>
                </a:solidFill>
                <a:latin typeface="Advent Pro Regular"/>
                <a:cs typeface="Advent Pro Regular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6612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39"/>
            <a:ext cx="9144000" cy="3891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689109"/>
            <a:ext cx="7772400" cy="910013"/>
          </a:xfrm>
        </p:spPr>
        <p:txBody>
          <a:bodyPr anchor="t"/>
          <a:lstStyle>
            <a:lvl1pPr algn="l">
              <a:defRPr sz="4000" b="0" i="0" cap="none">
                <a:solidFill>
                  <a:schemeClr val="bg1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4268244"/>
            <a:ext cx="9144000" cy="2422199"/>
          </a:xfrm>
          <a:prstGeom prst="rect">
            <a:avLst/>
          </a:prstGeom>
          <a:solidFill>
            <a:srgbClr val="D3D3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537836"/>
            <a:ext cx="7772400" cy="1500187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rgbClr val="303D4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60401" y="6007280"/>
            <a:ext cx="5877560" cy="363216"/>
          </a:xfrm>
          <a:prstGeom prst="rect">
            <a:avLst/>
          </a:prstGeom>
          <a:noFill/>
        </p:spPr>
        <p:txBody>
          <a:bodyPr wrap="square" lIns="4572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cap="none" baseline="0" dirty="0" smtClean="0">
                <a:solidFill>
                  <a:srgbClr val="818181"/>
                </a:solidFill>
                <a:latin typeface="Century Gothic" pitchFamily="34" charset="0"/>
                <a:cs typeface="Advent Pro Medium"/>
              </a:rPr>
              <a:t>ArlingtonHealthcareGroup.com  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cap="none" baseline="0" dirty="0" smtClean="0">
                <a:solidFill>
                  <a:srgbClr val="818181"/>
                </a:solidFill>
                <a:latin typeface="Century Gothic" pitchFamily="34" charset="0"/>
                <a:cs typeface="Advent Pro Medium"/>
              </a:rPr>
              <a:t>©AHG 2014</a:t>
            </a:r>
            <a:endParaRPr lang="en-US" sz="800" b="0" i="0" cap="none" baseline="0" dirty="0">
              <a:solidFill>
                <a:srgbClr val="818181"/>
              </a:solidFill>
              <a:latin typeface="Century Gothic" pitchFamily="34" charset="0"/>
              <a:cs typeface="Advent Pro Medium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65900" y="5947072"/>
            <a:ext cx="1917700" cy="45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41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689110"/>
            <a:ext cx="7772400" cy="474958"/>
          </a:xfrm>
        </p:spPr>
        <p:txBody>
          <a:bodyPr anchor="t"/>
          <a:lstStyle>
            <a:lvl1pPr algn="l">
              <a:defRPr sz="4000" b="0" i="0" cap="none">
                <a:solidFill>
                  <a:srgbClr val="AC2328"/>
                </a:solidFill>
                <a:latin typeface="Advent Pro Regular"/>
                <a:cs typeface="Advent Pro Regular"/>
              </a:defRPr>
            </a:lvl1pPr>
          </a:lstStyle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537836"/>
            <a:ext cx="7772400" cy="847443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rgbClr val="303D4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5111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0450"/>
            <a:ext cx="7772400" cy="2038350"/>
          </a:xfrm>
        </p:spPr>
        <p:txBody>
          <a:bodyPr/>
          <a:lstStyle>
            <a:lvl1pPr marL="0" indent="0" algn="l">
              <a:buNone/>
              <a:defRPr>
                <a:solidFill>
                  <a:srgbClr val="303D4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97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0080"/>
            <a:ext cx="7766756" cy="571020"/>
          </a:xfrm>
        </p:spPr>
        <p:txBody>
          <a:bodyPr tIns="0" bIns="0"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074" y="1391233"/>
            <a:ext cx="7731481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98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0"/>
            <a:ext cx="3794760" cy="4160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08760"/>
            <a:ext cx="3794760" cy="4160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85800" y="640079"/>
            <a:ext cx="5852160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68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" y="1508760"/>
            <a:ext cx="7754112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00" y="2328134"/>
            <a:ext cx="7754112" cy="33487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85800" y="640079"/>
            <a:ext cx="7754112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914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685800" y="640079"/>
            <a:ext cx="5852160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39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54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0564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4582" y="612775"/>
            <a:ext cx="3655751" cy="34935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02299" y="5426129"/>
            <a:ext cx="5486400" cy="30884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821213" y="612775"/>
            <a:ext cx="3655751" cy="34935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283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ody Content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in arro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1940"/>
            <a:ext cx="3956436" cy="4867818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5799" y="640078"/>
            <a:ext cx="7815871" cy="6172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0401" y="6007280"/>
            <a:ext cx="5877560" cy="363216"/>
          </a:xfrm>
          <a:prstGeom prst="rect">
            <a:avLst/>
          </a:prstGeom>
          <a:noFill/>
        </p:spPr>
        <p:txBody>
          <a:bodyPr wrap="square" lIns="4572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cap="none" baseline="0" dirty="0" smtClean="0">
                <a:solidFill>
                  <a:srgbClr val="D3D3D3"/>
                </a:solidFill>
                <a:latin typeface="Century Gothic" pitchFamily="34" charset="0"/>
                <a:cs typeface="Advent Pro Medium"/>
              </a:rPr>
              <a:t>ArlingtonHealthcareGroup.com  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cap="none" baseline="0" dirty="0" smtClean="0">
                <a:solidFill>
                  <a:srgbClr val="D3D3D3"/>
                </a:solidFill>
                <a:latin typeface="Century Gothic" pitchFamily="34" charset="0"/>
                <a:cs typeface="Advent Pro Medium"/>
              </a:rPr>
              <a:t>©AHG 2015</a:t>
            </a:r>
            <a:endParaRPr lang="en-US" sz="800" b="0" i="0" cap="none" baseline="0" dirty="0">
              <a:solidFill>
                <a:srgbClr val="D3D3D3"/>
              </a:solidFill>
              <a:latin typeface="Century Gothic" pitchFamily="34" charset="0"/>
              <a:cs typeface="Advent Pro Medium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3892190" y="1419574"/>
            <a:ext cx="4609481" cy="433070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>
              <a:defRPr sz="2400" b="0" i="0">
                <a:solidFill>
                  <a:srgbClr val="123637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285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ody Content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2877979" y="1417320"/>
            <a:ext cx="5623440" cy="418338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None/>
              <a:defRPr sz="2400" b="0" i="0">
                <a:solidFill>
                  <a:srgbClr val="123637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82159" y="623525"/>
            <a:ext cx="6219260" cy="6172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right cross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3" b="14680"/>
          <a:stretch/>
        </p:blipFill>
        <p:spPr>
          <a:xfrm>
            <a:off x="0" y="1240746"/>
            <a:ext cx="3537470" cy="543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00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ody Content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5799" y="640078"/>
            <a:ext cx="7788847" cy="6172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right cross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3" b="14680"/>
          <a:stretch/>
        </p:blipFill>
        <p:spPr>
          <a:xfrm>
            <a:off x="0" y="1240746"/>
            <a:ext cx="3537470" cy="5437942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877978" y="1417320"/>
            <a:ext cx="5596669" cy="4085163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>
              <a:defRPr sz="2400" b="0" i="0">
                <a:solidFill>
                  <a:srgbClr val="123637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8675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81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rmal Bod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685799" y="675354"/>
            <a:ext cx="5852160" cy="502920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None/>
              <a:defRPr sz="1800" b="0" i="0">
                <a:solidFill>
                  <a:srgbClr val="303D48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" name="Picture 2" descr="right cross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2" r="37129"/>
          <a:stretch/>
        </p:blipFill>
        <p:spPr>
          <a:xfrm>
            <a:off x="5945825" y="411539"/>
            <a:ext cx="3209934" cy="565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1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689109"/>
            <a:ext cx="7772400" cy="910013"/>
          </a:xfrm>
        </p:spPr>
        <p:txBody>
          <a:bodyPr anchor="t"/>
          <a:lstStyle>
            <a:lvl1pPr algn="l">
              <a:defRPr sz="4000" b="0" i="0" cap="none">
                <a:solidFill>
                  <a:schemeClr val="bg1"/>
                </a:solidFill>
                <a:latin typeface="Advent Pro Regular"/>
                <a:cs typeface="Advent Pro Regular"/>
              </a:defRPr>
            </a:lvl1pPr>
          </a:lstStyle>
          <a:p>
            <a:r>
              <a:rPr lang="en-US" dirty="0" smtClean="0"/>
              <a:t>Contact</a:t>
            </a:r>
            <a:endParaRPr lang="en-US" dirty="0"/>
          </a:p>
        </p:txBody>
      </p:sp>
      <p:pic>
        <p:nvPicPr>
          <p:cNvPr id="4" name="Picture 3" descr="ma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40"/>
            <a:ext cx="9144000" cy="38919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537836"/>
            <a:ext cx="7772400" cy="1500187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rgbClr val="303D4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5900" y="5947072"/>
            <a:ext cx="1917700" cy="45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15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689110"/>
            <a:ext cx="7772400" cy="804188"/>
          </a:xfrm>
        </p:spPr>
        <p:txBody>
          <a:bodyPr anchor="t"/>
          <a:lstStyle>
            <a:lvl1pPr algn="l">
              <a:defRPr sz="3600" b="0" i="0" cap="none">
                <a:solidFill>
                  <a:srgbClr val="AC2328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537836"/>
            <a:ext cx="7772400" cy="847443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rgbClr val="303D4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903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799" y="640080"/>
            <a:ext cx="7815871" cy="5710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256" y="1419574"/>
            <a:ext cx="5867705" cy="433070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0401" y="6007280"/>
            <a:ext cx="5877560" cy="363216"/>
          </a:xfrm>
          <a:prstGeom prst="rect">
            <a:avLst/>
          </a:prstGeom>
          <a:noFill/>
        </p:spPr>
        <p:txBody>
          <a:bodyPr wrap="square" lIns="4572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cap="none" baseline="0" dirty="0" smtClean="0">
                <a:solidFill>
                  <a:srgbClr val="D3D3D3"/>
                </a:solidFill>
                <a:latin typeface="Century Gothic" pitchFamily="34" charset="0"/>
                <a:cs typeface="Advent Pro Medium"/>
              </a:rPr>
              <a:t>ArlingtonHealthcareGroup.com  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cap="none" baseline="0" dirty="0" smtClean="0">
                <a:solidFill>
                  <a:srgbClr val="D3D3D3"/>
                </a:solidFill>
                <a:latin typeface="Century Gothic" pitchFamily="34" charset="0"/>
                <a:cs typeface="Advent Pro Medium"/>
              </a:rPr>
              <a:t>©AHG 2015</a:t>
            </a:r>
            <a:endParaRPr lang="en-US" sz="900" b="0" i="0" cap="none" baseline="0" dirty="0" smtClean="0">
              <a:solidFill>
                <a:schemeClr val="bg2"/>
              </a:solidFill>
              <a:latin typeface="Century Gothic" pitchFamily="34" charset="0"/>
              <a:cs typeface="Advent Pro Medium"/>
            </a:endParaRPr>
          </a:p>
          <a:p>
            <a:pPr marL="0" marR="0" lvl="1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itchFamily="34" charset="0"/>
                <a:ea typeface="+mn-ea"/>
                <a:cs typeface="Century Gothic" pitchFamily="34" charset="0"/>
              </a:rPr>
              <a:t>Confidential</a:t>
            </a:r>
            <a:r>
              <a:rPr kumimoji="0" lang="en-US" sz="900" b="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itchFamily="34" charset="0"/>
                <a:ea typeface="+mn-ea"/>
                <a:cs typeface="Century Gothic" pitchFamily="34" charset="0"/>
              </a:rPr>
              <a:t> &amp; Proprietary, All Rights Reserved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entury Gothic" pitchFamily="34" charset="0"/>
              <a:ea typeface="+mn-ea"/>
              <a:cs typeface="Century Gothic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i="0" cap="none" baseline="0" dirty="0">
              <a:solidFill>
                <a:schemeClr val="bg2"/>
              </a:solidFill>
              <a:latin typeface="Century Gothic" pitchFamily="34" charset="0"/>
              <a:cs typeface="Advent Pro Medium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565900" y="5947072"/>
            <a:ext cx="1917700" cy="45254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9144001" cy="435054"/>
          </a:xfrm>
          <a:prstGeom prst="rect">
            <a:avLst/>
          </a:prstGeom>
          <a:solidFill>
            <a:srgbClr val="8181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6678687"/>
            <a:ext cx="9144000" cy="179312"/>
          </a:xfrm>
          <a:prstGeom prst="rect">
            <a:avLst/>
          </a:prstGeom>
          <a:solidFill>
            <a:srgbClr val="1DB4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8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ts val="500"/>
        </a:spcBef>
        <a:spcAft>
          <a:spcPts val="500"/>
        </a:spcAft>
        <a:buNone/>
        <a:defRPr sz="3600" b="0" i="0" kern="1200">
          <a:solidFill>
            <a:srgbClr val="AC2328"/>
          </a:solidFill>
          <a:latin typeface="Century Gothic" pitchFamily="34" charset="0"/>
          <a:ea typeface="+mj-ea"/>
          <a:cs typeface="Century Gothic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i="0" kern="1200">
          <a:solidFill>
            <a:srgbClr val="123637"/>
          </a:solidFill>
          <a:latin typeface="Century Gothic" pitchFamily="34" charset="0"/>
          <a:ea typeface="+mn-ea"/>
          <a:cs typeface="Century Gothic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q"/>
        <a:defRPr sz="1600" b="0" i="0" kern="1200">
          <a:solidFill>
            <a:srgbClr val="123637"/>
          </a:solidFill>
          <a:latin typeface="Century Gothic" pitchFamily="34" charset="0"/>
          <a:ea typeface="+mn-ea"/>
          <a:cs typeface="Century Gothic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q"/>
        <a:defRPr sz="1600" b="0" i="0" kern="1200">
          <a:solidFill>
            <a:srgbClr val="123637"/>
          </a:solidFill>
          <a:latin typeface="Century Gothic" pitchFamily="34" charset="0"/>
          <a:ea typeface="+mn-ea"/>
          <a:cs typeface="Century Gothic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q"/>
        <a:defRPr sz="1600" b="0" i="0" kern="1200">
          <a:solidFill>
            <a:srgbClr val="123637"/>
          </a:solidFill>
          <a:latin typeface="Century Gothic" pitchFamily="34" charset="0"/>
          <a:ea typeface="+mn-ea"/>
          <a:cs typeface="Century Gothic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q"/>
        <a:defRPr sz="1600" b="0" i="0" kern="1200">
          <a:solidFill>
            <a:srgbClr val="123637"/>
          </a:solidFill>
          <a:latin typeface="Century Gothic" pitchFamily="34" charset="0"/>
          <a:ea typeface="+mn-ea"/>
          <a:cs typeface="Century Gothic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3000">
              <a:schemeClr val="bg1"/>
            </a:gs>
            <a:gs pos="100000">
              <a:srgbClr val="818181">
                <a:alpha val="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268244"/>
            <a:ext cx="9144000" cy="2422199"/>
          </a:xfrm>
          <a:prstGeom prst="rect">
            <a:avLst/>
          </a:prstGeom>
          <a:solidFill>
            <a:srgbClr val="D3D3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799" y="640080"/>
            <a:ext cx="7815871" cy="5710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256" y="1419574"/>
            <a:ext cx="7831415" cy="433070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0401" y="6007280"/>
            <a:ext cx="5877560" cy="363216"/>
          </a:xfrm>
          <a:prstGeom prst="rect">
            <a:avLst/>
          </a:prstGeom>
          <a:noFill/>
        </p:spPr>
        <p:txBody>
          <a:bodyPr wrap="square" lIns="4572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cap="none" baseline="0" dirty="0" smtClean="0">
                <a:solidFill>
                  <a:srgbClr val="818181"/>
                </a:solidFill>
                <a:latin typeface="Century Gothic" pitchFamily="34" charset="0"/>
                <a:cs typeface="Advent Pro Medium"/>
              </a:rPr>
              <a:t>ArlingtonHealthcareGroup.com  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cap="none" baseline="0" dirty="0" smtClean="0">
                <a:solidFill>
                  <a:srgbClr val="818181"/>
                </a:solidFill>
                <a:latin typeface="Century Gothic" pitchFamily="34" charset="0"/>
                <a:cs typeface="Advent Pro Medium"/>
              </a:rPr>
              <a:t>©AHG 2015</a:t>
            </a:r>
            <a:endParaRPr lang="en-US" sz="800" b="0" i="0" cap="none" baseline="0" dirty="0">
              <a:solidFill>
                <a:srgbClr val="818181"/>
              </a:solidFill>
              <a:latin typeface="Century Gothic" pitchFamily="34" charset="0"/>
              <a:cs typeface="Advent Pro Medium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565900" y="5947072"/>
            <a:ext cx="1917700" cy="45254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-11757"/>
            <a:ext cx="9144000" cy="435054"/>
          </a:xfrm>
          <a:prstGeom prst="rect">
            <a:avLst/>
          </a:prstGeom>
          <a:solidFill>
            <a:srgbClr val="8181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6678687"/>
            <a:ext cx="9144000" cy="179312"/>
          </a:xfrm>
          <a:prstGeom prst="rect">
            <a:avLst/>
          </a:prstGeom>
          <a:solidFill>
            <a:srgbClr val="1DB4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90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ts val="500"/>
        </a:spcBef>
        <a:spcAft>
          <a:spcPts val="500"/>
        </a:spcAft>
        <a:buNone/>
        <a:defRPr sz="4000" b="0" i="0" kern="1200">
          <a:solidFill>
            <a:srgbClr val="AC2328"/>
          </a:solidFill>
          <a:latin typeface="Century Gothic" pitchFamily="34" charset="0"/>
          <a:ea typeface="+mj-ea"/>
          <a:cs typeface="Century Gothic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b="0" i="0" kern="1200">
          <a:solidFill>
            <a:srgbClr val="123637"/>
          </a:solidFill>
          <a:latin typeface="Century Gothic" pitchFamily="34" charset="0"/>
          <a:ea typeface="+mn-ea"/>
          <a:cs typeface="Century Gothic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q"/>
        <a:defRPr sz="1800" b="0" i="0" kern="1200">
          <a:solidFill>
            <a:srgbClr val="123637"/>
          </a:solidFill>
          <a:latin typeface="Century Gothic" pitchFamily="34" charset="0"/>
          <a:ea typeface="+mn-ea"/>
          <a:cs typeface="Century Gothic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q"/>
        <a:defRPr sz="1800" b="0" i="0" kern="1200">
          <a:solidFill>
            <a:srgbClr val="123637"/>
          </a:solidFill>
          <a:latin typeface="Century Gothic" pitchFamily="34" charset="0"/>
          <a:ea typeface="+mn-ea"/>
          <a:cs typeface="Century Gothic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q"/>
        <a:defRPr sz="1800" b="0" i="0" kern="1200">
          <a:solidFill>
            <a:srgbClr val="123637"/>
          </a:solidFill>
          <a:latin typeface="Century Gothic" pitchFamily="34" charset="0"/>
          <a:ea typeface="+mn-ea"/>
          <a:cs typeface="Century Gothic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q"/>
        <a:defRPr sz="1800" b="0" i="0" kern="1200">
          <a:solidFill>
            <a:srgbClr val="123637"/>
          </a:solidFill>
          <a:latin typeface="Century Gothic" pitchFamily="34" charset="0"/>
          <a:ea typeface="+mn-ea"/>
          <a:cs typeface="Century Gothic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nticellosurgery.com/" TargetMode="External"/><Relationship Id="rId3" Type="http://schemas.openxmlformats.org/officeDocument/2006/relationships/hyperlink" Target="http://www.medigo.com/" TargetMode="External"/><Relationship Id="rId7" Type="http://schemas.openxmlformats.org/officeDocument/2006/relationships/hyperlink" Target="http://www.surgerycenterok.com/" TargetMode="External"/><Relationship Id="rId2" Type="http://schemas.openxmlformats.org/officeDocument/2006/relationships/hyperlink" Target="http://www.voyagermed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nlinemedicaltourism.com/" TargetMode="External"/><Relationship Id="rId5" Type="http://schemas.openxmlformats.org/officeDocument/2006/relationships/hyperlink" Target="http://www.medibid.com/" TargetMode="External"/><Relationship Id="rId4" Type="http://schemas.openxmlformats.org/officeDocument/2006/relationships/hyperlink" Target="http://www.surgiprice.com/" TargetMode="External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lingtonhealthcaregroup.com/" TargetMode="External"/><Relationship Id="rId2" Type="http://schemas.openxmlformats.org/officeDocument/2006/relationships/hyperlink" Target="mailto:Scott.Pickens@arlingtonhealthcaregroup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2427" y="716278"/>
            <a:ext cx="8458201" cy="1722122"/>
          </a:xfrm>
        </p:spPr>
        <p:txBody>
          <a:bodyPr/>
          <a:lstStyle/>
          <a:p>
            <a:r>
              <a:rPr lang="en-US" sz="3200" dirty="0" smtClean="0"/>
              <a:t>Medical Travel &amp; Tourism  </a:t>
            </a:r>
            <a:br>
              <a:rPr lang="en-US" sz="3200" dirty="0" smtClean="0"/>
            </a:br>
            <a:r>
              <a:rPr lang="en-US" sz="2400" dirty="0" smtClean="0"/>
              <a:t>October 9, 2015</a:t>
            </a:r>
            <a:endParaRPr lang="en-US" sz="2000" dirty="0"/>
          </a:p>
        </p:txBody>
      </p:sp>
      <p:pic>
        <p:nvPicPr>
          <p:cNvPr id="7" name="Picture 2" descr="Arlington Healthcare Gro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048000"/>
            <a:ext cx="2895600" cy="68331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6398" t="14286" r="64275" b="69231"/>
          <a:stretch>
            <a:fillRect/>
          </a:stretch>
        </p:blipFill>
        <p:spPr bwMode="auto">
          <a:xfrm>
            <a:off x="5791200" y="685800"/>
            <a:ext cx="25146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4114800" y="2362200"/>
            <a:ext cx="4191000" cy="65532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AC2328"/>
                </a:solidFill>
                <a:latin typeface="Century Gothic" pitchFamily="34" charset="0"/>
                <a:ea typeface="+mj-ea"/>
                <a:cs typeface="Century Gothic" pitchFamily="34" charset="0"/>
              </a:rPr>
              <a:t>b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2328"/>
                </a:solidFill>
                <a:effectLst/>
                <a:uLnTx/>
                <a:uFillTx/>
                <a:latin typeface="Century Gothic" pitchFamily="34" charset="0"/>
                <a:ea typeface="+mj-ea"/>
                <a:cs typeface="Century Gothic" pitchFamily="34" charset="0"/>
              </a:rPr>
              <a:t>y Scott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AC2328"/>
                </a:solidFill>
                <a:effectLst/>
                <a:uLnTx/>
                <a:uFillTx/>
                <a:latin typeface="Century Gothic" pitchFamily="34" charset="0"/>
                <a:ea typeface="+mj-ea"/>
                <a:cs typeface="Century Gothic" pitchFamily="34" charset="0"/>
              </a:rPr>
              <a:t> Pickens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AC2328"/>
              </a:solidFill>
              <a:effectLst/>
              <a:uLnTx/>
              <a:uFillTx/>
              <a:latin typeface="Century Gothic" pitchFamily="34" charset="0"/>
              <a:ea typeface="+mj-ea"/>
              <a:cs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5284"/>
          </a:xfrm>
        </p:spPr>
        <p:txBody>
          <a:bodyPr/>
          <a:lstStyle/>
          <a:p>
            <a:r>
              <a:rPr lang="en-US" sz="3200" dirty="0"/>
              <a:t>International Patient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17769"/>
          </a:xfrm>
        </p:spPr>
        <p:txBody>
          <a:bodyPr>
            <a:normAutofit/>
          </a:bodyPr>
          <a:lstStyle/>
          <a:p>
            <a:pPr indent="465138">
              <a:buFont typeface="Tahoma" pitchFamily="34" charset="0"/>
              <a:buChar char="−"/>
            </a:pPr>
            <a:r>
              <a:rPr lang="en-US" sz="2000" dirty="0" smtClean="0"/>
              <a:t>Cash-paying </a:t>
            </a:r>
            <a:r>
              <a:rPr lang="en-US" sz="2000" dirty="0"/>
              <a:t>patients represent approximately ½ of all </a:t>
            </a:r>
            <a:r>
              <a:rPr lang="en-US" sz="2000" dirty="0" smtClean="0"/>
              <a:t>	patients</a:t>
            </a:r>
            <a:r>
              <a:rPr lang="en-US" sz="2000" dirty="0"/>
              <a:t>.</a:t>
            </a:r>
          </a:p>
          <a:p>
            <a:pPr indent="465138">
              <a:buFont typeface="Tahoma" pitchFamily="34" charset="0"/>
              <a:buChar char="−"/>
            </a:pPr>
            <a:r>
              <a:rPr lang="en-US" sz="2000" dirty="0"/>
              <a:t>Upper middle income until brand is established.</a:t>
            </a:r>
          </a:p>
          <a:p>
            <a:pPr indent="465138">
              <a:buFont typeface="Tahoma" pitchFamily="34" charset="0"/>
              <a:buChar char="−"/>
            </a:pPr>
            <a:r>
              <a:rPr lang="en-US" sz="2000" dirty="0"/>
              <a:t>Access, quality/innovation , and bundled prices have become </a:t>
            </a:r>
            <a:r>
              <a:rPr lang="en-US" sz="2000" dirty="0" smtClean="0"/>
              <a:t>	key </a:t>
            </a:r>
            <a:r>
              <a:rPr lang="en-US" sz="2000" dirty="0"/>
              <a:t>drivers in decisions by international inbound patients</a:t>
            </a:r>
          </a:p>
          <a:p>
            <a:pPr indent="465138">
              <a:buFont typeface="Tahoma" pitchFamily="34" charset="0"/>
              <a:buChar char="−"/>
            </a:pPr>
            <a:r>
              <a:rPr lang="en-US" sz="2000" dirty="0"/>
              <a:t>Most sought for inbound procedures are orthopedic, spine, </a:t>
            </a:r>
            <a:r>
              <a:rPr lang="en-US" sz="2000" dirty="0" smtClean="0"/>
              <a:t>	cardiac </a:t>
            </a:r>
            <a:r>
              <a:rPr lang="en-US" sz="2000" dirty="0"/>
              <a:t>(excluding dental and cosmetic)</a:t>
            </a:r>
          </a:p>
          <a:p>
            <a:pPr indent="465138">
              <a:buFont typeface="Tahoma" pitchFamily="34" charset="0"/>
              <a:buChar char="−"/>
            </a:pPr>
            <a:r>
              <a:rPr lang="en-US" sz="2000" dirty="0"/>
              <a:t>US inbound patients recognize US regulatory &amp; accreditation </a:t>
            </a:r>
            <a:r>
              <a:rPr lang="en-US" sz="2000" dirty="0" smtClean="0"/>
              <a:t>	standards </a:t>
            </a:r>
            <a:r>
              <a:rPr lang="en-US" sz="2000" dirty="0"/>
              <a:t>support good to high quality.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lvl="1">
              <a:buNone/>
            </a:pP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526440" y="6020685"/>
            <a:ext cx="533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EDB6A-1712-432C-8B49-4AC4FBFB48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6398" t="14286" r="64275" b="69231"/>
          <a:stretch>
            <a:fillRect/>
          </a:stretch>
        </p:blipFill>
        <p:spPr bwMode="auto">
          <a:xfrm>
            <a:off x="5181600" y="5929086"/>
            <a:ext cx="1219200" cy="554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786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5284"/>
          </a:xfrm>
        </p:spPr>
        <p:txBody>
          <a:bodyPr/>
          <a:lstStyle/>
          <a:p>
            <a:r>
              <a:rPr lang="en-US" sz="3200" dirty="0" smtClean="0"/>
              <a:t>Cost Drives Domestic Medical Travel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3431"/>
            <a:ext cx="8229600" cy="391776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lvl="1">
              <a:buNone/>
            </a:pP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526440" y="6020685"/>
            <a:ext cx="533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EDB6A-1712-432C-8B49-4AC4FBFB48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1026" name="Picture 2" descr="https://jaimecabrera.files.wordpress.com/2012/02/domestic-medical-tourism-how-one-company-is-saving-businesses-big-bucks-courtesy-of-inc-co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7284"/>
            <a:ext cx="6934200" cy="419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6398" t="14286" r="64275" b="69231"/>
          <a:stretch>
            <a:fillRect/>
          </a:stretch>
        </p:blipFill>
        <p:spPr bwMode="auto">
          <a:xfrm>
            <a:off x="5181600" y="5929086"/>
            <a:ext cx="1219200" cy="554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466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5284"/>
          </a:xfrm>
        </p:spPr>
        <p:txBody>
          <a:bodyPr/>
          <a:lstStyle/>
          <a:p>
            <a:r>
              <a:rPr lang="en-US" sz="3200" dirty="0" smtClean="0"/>
              <a:t>Why Attract Medical Travelers </a:t>
            </a:r>
            <a:r>
              <a:rPr lang="en-US" sz="3200" b="1" i="1" dirty="0" smtClean="0"/>
              <a:t>now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1"/>
            <a:ext cx="8229600" cy="42672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2000" dirty="0" smtClean="0"/>
              <a:t>Inevitable transition to </a:t>
            </a:r>
            <a:r>
              <a:rPr lang="en-US" sz="2000" b="1" dirty="0" smtClean="0"/>
              <a:t>value based care </a:t>
            </a:r>
            <a:r>
              <a:rPr lang="en-US" sz="2000" dirty="0" smtClean="0"/>
              <a:t>will decrease provider revenue.</a:t>
            </a:r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r>
              <a:rPr lang="en-US" sz="2000" dirty="0" smtClean="0"/>
              <a:t>The only way to survive is to make it up in volume…</a:t>
            </a:r>
          </a:p>
          <a:p>
            <a:pPr lvl="1">
              <a:buNone/>
            </a:pPr>
            <a:r>
              <a:rPr lang="en-US" sz="2000" b="1" dirty="0" smtClean="0"/>
              <a:t>IF</a:t>
            </a:r>
            <a:r>
              <a:rPr lang="en-US" sz="2000" dirty="0" smtClean="0"/>
              <a:t> you can maintain margin.</a:t>
            </a:r>
          </a:p>
          <a:p>
            <a:pPr lvl="1">
              <a:buNone/>
            </a:pPr>
            <a:endParaRPr lang="en-US" sz="2000" dirty="0" smtClean="0"/>
          </a:p>
          <a:p>
            <a:pPr lvl="1">
              <a:buFont typeface="Tahoma" pitchFamily="34" charset="0"/>
              <a:buChar char="−"/>
            </a:pPr>
            <a:r>
              <a:rPr lang="en-US" sz="2000" dirty="0" smtClean="0"/>
              <a:t>Cost management is critical.</a:t>
            </a:r>
          </a:p>
          <a:p>
            <a:pPr lvl="1">
              <a:buFont typeface="Tahoma" pitchFamily="34" charset="0"/>
              <a:buChar char="−"/>
            </a:pPr>
            <a:r>
              <a:rPr lang="en-US" sz="2000" dirty="0" smtClean="0"/>
              <a:t>Segment targeting is critical.</a:t>
            </a:r>
          </a:p>
          <a:p>
            <a:pPr lvl="1">
              <a:buFont typeface="Tahoma" pitchFamily="34" charset="0"/>
              <a:buChar char="−"/>
            </a:pPr>
            <a:r>
              <a:rPr lang="en-US" sz="2000" dirty="0"/>
              <a:t>Marketing </a:t>
            </a:r>
            <a:r>
              <a:rPr lang="en-US" sz="2000" dirty="0" smtClean="0"/>
              <a:t>&amp; sales prowess </a:t>
            </a:r>
            <a:r>
              <a:rPr lang="en-US" sz="2000" dirty="0"/>
              <a:t>is critical</a:t>
            </a:r>
            <a:r>
              <a:rPr lang="en-US" sz="2000" dirty="0" smtClean="0"/>
              <a:t>.</a:t>
            </a:r>
          </a:p>
          <a:p>
            <a:pPr lvl="1">
              <a:buFont typeface="Tahoma" pitchFamily="34" charset="0"/>
              <a:buChar char="−"/>
            </a:pPr>
            <a:r>
              <a:rPr lang="en-US" sz="2000" dirty="0" smtClean="0"/>
              <a:t>Speed to market is critical.</a:t>
            </a:r>
            <a:endParaRPr lang="en-US" sz="2000" dirty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/>
          </a:p>
          <a:p>
            <a:pPr lvl="1">
              <a:buNone/>
            </a:pP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526440" y="6020685"/>
            <a:ext cx="533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EDB6A-1712-432C-8B49-4AC4FBFB48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6398" t="14286" r="64275" b="69231"/>
          <a:stretch>
            <a:fillRect/>
          </a:stretch>
        </p:blipFill>
        <p:spPr bwMode="auto">
          <a:xfrm>
            <a:off x="5181600" y="5929086"/>
            <a:ext cx="1219200" cy="554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86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5284"/>
          </a:xfrm>
        </p:spPr>
        <p:txBody>
          <a:bodyPr/>
          <a:lstStyle/>
          <a:p>
            <a:r>
              <a:rPr lang="en-US" sz="3200" dirty="0"/>
              <a:t>Effective Medical Tourism Programs 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526440" y="6020685"/>
            <a:ext cx="533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EDB6A-1712-432C-8B49-4AC4FBFB48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295400"/>
            <a:ext cx="7391400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Increase 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key performance metrics by leveraging assets &amp; capacity: </a:t>
            </a:r>
          </a:p>
          <a:p>
            <a:pPr marL="285750" indent="-285750">
              <a:buFont typeface="Tahoma" pitchFamily="34" charset="0"/>
              <a:buChar char="−"/>
            </a:pPr>
            <a:r>
              <a:rPr lang="en-US" sz="2000" dirty="0" smtClean="0">
                <a:solidFill>
                  <a:srgbClr val="002060"/>
                </a:solidFill>
                <a:latin typeface="Wingdings" panose="05000000000000000000" pitchFamily="2" charset="2"/>
              </a:rPr>
              <a:t> </a:t>
            </a:r>
            <a:r>
              <a:rPr lang="en-US" sz="20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↑ Revenue </a:t>
            </a:r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Tahoma" pitchFamily="34" charset="0"/>
              <a:buChar char="−"/>
            </a:pPr>
            <a:r>
              <a:rPr lang="en-US" sz="2000" dirty="0" smtClean="0">
                <a:solidFill>
                  <a:srgbClr val="002060"/>
                </a:solidFill>
                <a:latin typeface="Wingdings" panose="05000000000000000000" pitchFamily="2" charset="2"/>
              </a:rPr>
              <a:t> </a:t>
            </a:r>
            <a:r>
              <a:rPr lang="en-US" sz="20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↑ Brand Recognition </a:t>
            </a:r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Tahoma" pitchFamily="34" charset="0"/>
              <a:buChar char="−"/>
            </a:pPr>
            <a:r>
              <a:rPr lang="en-US" sz="2000" dirty="0" smtClean="0">
                <a:solidFill>
                  <a:srgbClr val="002060"/>
                </a:solidFill>
                <a:latin typeface="Wingdings" panose="05000000000000000000" pitchFamily="2" charset="2"/>
              </a:rPr>
              <a:t> </a:t>
            </a:r>
            <a:r>
              <a:rPr lang="en-US" sz="20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↑ Market Share </a:t>
            </a:r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Tahoma" pitchFamily="34" charset="0"/>
              <a:buChar char="−"/>
            </a:pPr>
            <a:r>
              <a:rPr lang="en-US" sz="2000" dirty="0" smtClean="0">
                <a:solidFill>
                  <a:srgbClr val="002060"/>
                </a:solidFill>
                <a:latin typeface="Wingdings" panose="05000000000000000000" pitchFamily="2" charset="2"/>
              </a:rPr>
              <a:t> </a:t>
            </a:r>
            <a:r>
              <a:rPr lang="en-US" sz="20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↑ Margin </a:t>
            </a:r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Additionally: </a:t>
            </a:r>
          </a:p>
          <a:p>
            <a:pPr marL="465138" indent="-465138">
              <a:buFont typeface="Tahoma" pitchFamily="34" charset="0"/>
              <a:buChar char="−"/>
            </a:pPr>
            <a:r>
              <a:rPr 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Fully 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monetize Center of Excellence </a:t>
            </a:r>
            <a:r>
              <a:rPr 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&amp; bundling/VBR investments 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(domestic &amp; int’l) </a:t>
            </a:r>
          </a:p>
          <a:p>
            <a:pPr marL="465138" indent="-465138">
              <a:buFont typeface="Tahoma" pitchFamily="34" charset="0"/>
              <a:buChar char="−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Utilize a combination of digital, in-market traditional as well as channel &amp; partner-based marketing, sales strategies to increase volumes &amp; associated revenue 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6398" t="14286" r="64275" b="69231"/>
          <a:stretch>
            <a:fillRect/>
          </a:stretch>
        </p:blipFill>
        <p:spPr bwMode="auto">
          <a:xfrm>
            <a:off x="5181600" y="5929086"/>
            <a:ext cx="1219200" cy="554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904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5284"/>
          </a:xfrm>
        </p:spPr>
        <p:txBody>
          <a:bodyPr/>
          <a:lstStyle/>
          <a:p>
            <a:r>
              <a:rPr lang="en-US" sz="3200" dirty="0" smtClean="0"/>
              <a:t>What are you selling?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917769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Tahoma" pitchFamily="34" charset="0"/>
              <a:buChar char="−"/>
            </a:pPr>
            <a:r>
              <a:rPr lang="en-US" sz="2000" dirty="0" smtClean="0"/>
              <a:t>What services….and at what prices?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Tahoma" pitchFamily="34" charset="0"/>
              <a:buChar char="−"/>
            </a:pPr>
            <a:r>
              <a:rPr lang="en-US" sz="2000" dirty="0" smtClean="0"/>
              <a:t>What are your differentiators? (Consider why people travel)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Tahoma" pitchFamily="34" charset="0"/>
              <a:buChar char="−"/>
            </a:pPr>
            <a:r>
              <a:rPr lang="en-US" sz="2000" dirty="0" smtClean="0"/>
              <a:t>You may not be as different as you think.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Tahoma" pitchFamily="34" charset="0"/>
              <a:buChar char="−"/>
            </a:pPr>
            <a:r>
              <a:rPr lang="en-US" sz="2000" dirty="0" smtClean="0"/>
              <a:t>Tourism is in the eye of the visitor.</a:t>
            </a:r>
            <a:endParaRPr lang="en-US" sz="2000" dirty="0"/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526440" y="6020685"/>
            <a:ext cx="533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EDB6A-1712-432C-8B49-4AC4FBFB48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6398" t="14286" r="64275" b="69231"/>
          <a:stretch>
            <a:fillRect/>
          </a:stretch>
        </p:blipFill>
        <p:spPr bwMode="auto">
          <a:xfrm>
            <a:off x="5181600" y="5929086"/>
            <a:ext cx="1219200" cy="554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0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5284"/>
          </a:xfrm>
        </p:spPr>
        <p:txBody>
          <a:bodyPr/>
          <a:lstStyle/>
          <a:p>
            <a:r>
              <a:rPr lang="en-US" sz="3200" dirty="0" smtClean="0"/>
              <a:t>Who are you selling to?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17769"/>
          </a:xfrm>
        </p:spPr>
        <p:txBody>
          <a:bodyPr>
            <a:normAutofit/>
          </a:bodyPr>
          <a:lstStyle/>
          <a:p>
            <a:pPr marL="457200" lvl="0" indent="-457200">
              <a:buFont typeface="Tahoma" pitchFamily="34" charset="0"/>
              <a:buChar char="−"/>
            </a:pPr>
            <a:r>
              <a:rPr lang="en-US" sz="2000" dirty="0"/>
              <a:t>Direct to employer</a:t>
            </a:r>
          </a:p>
          <a:p>
            <a:pPr marL="457200" lvl="0" indent="-457200">
              <a:buFont typeface="Tahoma" pitchFamily="34" charset="0"/>
              <a:buChar char="−"/>
            </a:pPr>
            <a:r>
              <a:rPr lang="en-US" sz="2000" dirty="0"/>
              <a:t>Direct to </a:t>
            </a:r>
            <a:r>
              <a:rPr lang="en-US" sz="2000" dirty="0" smtClean="0"/>
              <a:t>Health Plan/TPA</a:t>
            </a:r>
          </a:p>
          <a:p>
            <a:pPr marL="457200" lvl="0" indent="-457200">
              <a:buFont typeface="Tahoma" pitchFamily="34" charset="0"/>
              <a:buChar char="−"/>
            </a:pPr>
            <a:r>
              <a:rPr lang="en-US" sz="2000" dirty="0" smtClean="0"/>
              <a:t>To employer or other party through high performing network</a:t>
            </a:r>
            <a:endParaRPr lang="en-US" sz="2000" dirty="0"/>
          </a:p>
          <a:p>
            <a:pPr marL="457200" lvl="0" indent="-457200">
              <a:buFont typeface="Tahoma" pitchFamily="34" charset="0"/>
              <a:buChar char="−"/>
            </a:pPr>
            <a:r>
              <a:rPr lang="en-US" sz="2000" dirty="0"/>
              <a:t>Direct to </a:t>
            </a:r>
            <a:r>
              <a:rPr lang="en-US" sz="2000" dirty="0" smtClean="0"/>
              <a:t>consumer</a:t>
            </a:r>
          </a:p>
          <a:p>
            <a:pPr marL="457200" lvl="0" indent="-457200">
              <a:buFont typeface="Tahoma" pitchFamily="34" charset="0"/>
              <a:buChar char="−"/>
            </a:pPr>
            <a:r>
              <a:rPr lang="en-US" sz="2000" dirty="0" smtClean="0"/>
              <a:t>Government</a:t>
            </a:r>
          </a:p>
          <a:p>
            <a:pPr marL="457200" lvl="0" indent="-457200">
              <a:buFont typeface="Tahoma" pitchFamily="34" charset="0"/>
              <a:buChar char="−"/>
            </a:pPr>
            <a:r>
              <a:rPr lang="en-US" sz="2000" dirty="0" smtClean="0"/>
              <a:t>Other?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526440" y="6020685"/>
            <a:ext cx="533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EDB6A-1712-432C-8B49-4AC4FBFB48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6398" t="14286" r="64275" b="69231"/>
          <a:stretch>
            <a:fillRect/>
          </a:stretch>
        </p:blipFill>
        <p:spPr bwMode="auto">
          <a:xfrm>
            <a:off x="5181600" y="5929086"/>
            <a:ext cx="1219200" cy="554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061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08760"/>
            <a:ext cx="4114800" cy="416052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u="sng" dirty="0" smtClean="0"/>
              <a:t>Match your offering</a:t>
            </a:r>
          </a:p>
          <a:p>
            <a:pPr lvl="1">
              <a:buFont typeface="Tahoma" pitchFamily="34" charset="0"/>
              <a:buChar char="−"/>
            </a:pPr>
            <a:r>
              <a:rPr lang="en-US" sz="2000" dirty="0" smtClean="0"/>
              <a:t>Service</a:t>
            </a:r>
            <a:endParaRPr lang="en-US" sz="2000" dirty="0"/>
          </a:p>
          <a:p>
            <a:pPr lvl="1">
              <a:buFont typeface="Tahoma" pitchFamily="34" charset="0"/>
              <a:buChar char="−"/>
            </a:pPr>
            <a:r>
              <a:rPr lang="en-US" sz="2000" dirty="0"/>
              <a:t>Price</a:t>
            </a:r>
          </a:p>
          <a:p>
            <a:pPr lvl="1">
              <a:buFont typeface="Tahoma" pitchFamily="34" charset="0"/>
              <a:buChar char="−"/>
            </a:pPr>
            <a:r>
              <a:rPr lang="en-US" sz="2000" dirty="0" smtClean="0"/>
              <a:t>Access</a:t>
            </a:r>
          </a:p>
          <a:p>
            <a:pPr lvl="1">
              <a:buFont typeface="Tahoma" pitchFamily="34" charset="0"/>
              <a:buChar char="−"/>
            </a:pPr>
            <a:r>
              <a:rPr lang="en-US" sz="2000" dirty="0"/>
              <a:t>Quality</a:t>
            </a:r>
          </a:p>
          <a:p>
            <a:pPr lvl="1">
              <a:buFont typeface="Tahoma" pitchFamily="34" charset="0"/>
              <a:buChar char="−"/>
            </a:pPr>
            <a:r>
              <a:rPr lang="en-US" sz="2000" dirty="0" smtClean="0"/>
              <a:t>Patient Experience</a:t>
            </a:r>
          </a:p>
          <a:p>
            <a:pPr lvl="1">
              <a:buFont typeface="Tahoma" pitchFamily="34" charset="0"/>
              <a:buChar char="−"/>
            </a:pPr>
            <a:endParaRPr lang="en-US" sz="2000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1040" y="1508760"/>
            <a:ext cx="4099560" cy="416052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u="sng" dirty="0" smtClean="0"/>
              <a:t>To </a:t>
            </a:r>
            <a:r>
              <a:rPr lang="en-US" sz="2000" u="sng" dirty="0"/>
              <a:t>potential segments</a:t>
            </a:r>
          </a:p>
          <a:p>
            <a:pPr lvl="1">
              <a:buFont typeface="Tahoma" pitchFamily="34" charset="0"/>
              <a:buChar char="−"/>
            </a:pPr>
            <a:r>
              <a:rPr lang="en-US" sz="2000" dirty="0"/>
              <a:t>Geography</a:t>
            </a:r>
          </a:p>
          <a:p>
            <a:pPr lvl="1">
              <a:buFont typeface="Tahoma" pitchFamily="34" charset="0"/>
              <a:buChar char="−"/>
            </a:pPr>
            <a:r>
              <a:rPr lang="en-US" sz="2000" dirty="0"/>
              <a:t>Incidence/prevalence</a:t>
            </a:r>
          </a:p>
          <a:p>
            <a:pPr lvl="1">
              <a:buFont typeface="Tahoma" pitchFamily="34" charset="0"/>
              <a:buChar char="−"/>
            </a:pPr>
            <a:r>
              <a:rPr lang="en-US" sz="2000" dirty="0" smtClean="0"/>
              <a:t>Age</a:t>
            </a:r>
            <a:endParaRPr lang="en-US" sz="2000" dirty="0"/>
          </a:p>
          <a:p>
            <a:pPr lvl="1">
              <a:buFont typeface="Tahoma" pitchFamily="34" charset="0"/>
              <a:buChar char="−"/>
            </a:pPr>
            <a:r>
              <a:rPr lang="en-US" sz="2000" dirty="0"/>
              <a:t>Gender</a:t>
            </a:r>
          </a:p>
          <a:p>
            <a:pPr lvl="1">
              <a:buFont typeface="Tahoma" pitchFamily="34" charset="0"/>
              <a:buChar char="−"/>
            </a:pPr>
            <a:r>
              <a:rPr lang="en-US" sz="2000" dirty="0"/>
              <a:t>Income</a:t>
            </a:r>
          </a:p>
          <a:p>
            <a:pPr lvl="1">
              <a:buFont typeface="Tahoma" pitchFamily="34" charset="0"/>
              <a:buChar char="−"/>
            </a:pPr>
            <a:r>
              <a:rPr lang="en-US" sz="2000" dirty="0"/>
              <a:t>Industry</a:t>
            </a:r>
          </a:p>
          <a:p>
            <a:pPr lvl="1">
              <a:buFont typeface="Tahoma" pitchFamily="34" charset="0"/>
              <a:buChar char="−"/>
            </a:pPr>
            <a:r>
              <a:rPr lang="en-US" sz="2000" dirty="0"/>
              <a:t>Payer Type</a:t>
            </a:r>
          </a:p>
          <a:p>
            <a:pPr lvl="1">
              <a:buFont typeface="Tahoma" pitchFamily="34" charset="0"/>
              <a:buChar char="−"/>
            </a:pPr>
            <a:r>
              <a:rPr lang="en-US" sz="2000" dirty="0"/>
              <a:t>Competition</a:t>
            </a:r>
          </a:p>
          <a:p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757160" cy="457200"/>
          </a:xfrm>
        </p:spPr>
        <p:txBody>
          <a:bodyPr/>
          <a:lstStyle/>
          <a:p>
            <a:r>
              <a:rPr lang="en-US" sz="3200" dirty="0" smtClean="0"/>
              <a:t>What factors do you analyze? </a:t>
            </a:r>
            <a:endParaRPr lang="en-US" sz="3200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526440" y="6020685"/>
            <a:ext cx="533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EDB6A-1712-432C-8B49-4AC4FBFB48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05200" y="2057400"/>
            <a:ext cx="9144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505200" y="3040380"/>
            <a:ext cx="853440" cy="3886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505200" y="3505200"/>
            <a:ext cx="914400" cy="9906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505200" y="2438400"/>
            <a:ext cx="914400" cy="3048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 l="16398" t="14286" r="64275" b="69231"/>
          <a:stretch>
            <a:fillRect/>
          </a:stretch>
        </p:blipFill>
        <p:spPr bwMode="auto">
          <a:xfrm>
            <a:off x="5181600" y="5929086"/>
            <a:ext cx="1219200" cy="554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533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5284"/>
          </a:xfrm>
        </p:spPr>
        <p:txBody>
          <a:bodyPr/>
          <a:lstStyle/>
          <a:p>
            <a:r>
              <a:rPr lang="en-US" sz="3200" dirty="0" smtClean="0"/>
              <a:t>How Are </a:t>
            </a:r>
            <a:r>
              <a:rPr lang="en-US" sz="3200" dirty="0"/>
              <a:t>Y</a:t>
            </a:r>
            <a:r>
              <a:rPr lang="en-US" sz="3200" dirty="0" smtClean="0"/>
              <a:t>ou Marketing &amp; Selling?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917769"/>
          </a:xfrm>
        </p:spPr>
        <p:txBody>
          <a:bodyPr>
            <a:normAutofit/>
          </a:bodyPr>
          <a:lstStyle/>
          <a:p>
            <a:pPr marL="457200" indent="-457200">
              <a:buFont typeface="Tahoma" pitchFamily="34" charset="0"/>
              <a:buChar char="−"/>
            </a:pPr>
            <a:r>
              <a:rPr lang="en-US" sz="2000" dirty="0" smtClean="0"/>
              <a:t>Direct</a:t>
            </a:r>
          </a:p>
          <a:p>
            <a:pPr marL="457200" indent="-457200">
              <a:buFont typeface="Tahoma" pitchFamily="34" charset="0"/>
              <a:buChar char="−"/>
            </a:pPr>
            <a:r>
              <a:rPr lang="en-US" sz="2000" dirty="0" smtClean="0"/>
              <a:t>Channel Partners</a:t>
            </a:r>
          </a:p>
          <a:p>
            <a:pPr marL="457200" indent="-457200">
              <a:buFont typeface="Tahoma" pitchFamily="34" charset="0"/>
              <a:buChar char="−"/>
            </a:pPr>
            <a:r>
              <a:rPr lang="en-US" sz="2000" dirty="0" smtClean="0"/>
              <a:t>Traditional</a:t>
            </a:r>
          </a:p>
          <a:p>
            <a:pPr marL="457200" indent="-457200">
              <a:buFont typeface="Tahoma" pitchFamily="34" charset="0"/>
              <a:buChar char="−"/>
            </a:pPr>
            <a:r>
              <a:rPr lang="en-US" sz="2000" dirty="0" smtClean="0"/>
              <a:t>Digital et al.</a:t>
            </a:r>
          </a:p>
          <a:p>
            <a:pPr marL="457200" indent="-457200">
              <a:buFont typeface="Tahoma" pitchFamily="34" charset="0"/>
              <a:buChar char="−"/>
            </a:pPr>
            <a:endParaRPr lang="en-US" sz="2000" dirty="0" smtClean="0"/>
          </a:p>
          <a:p>
            <a:pPr marL="457200" indent="-457200"/>
            <a:r>
              <a:rPr lang="en-US" sz="2000" dirty="0" smtClean="0"/>
              <a:t>Some key questions include:</a:t>
            </a:r>
          </a:p>
          <a:p>
            <a:pPr marL="457200" indent="-457200">
              <a:buFont typeface="Tahoma" pitchFamily="34" charset="0"/>
              <a:buChar char="−"/>
            </a:pPr>
            <a:r>
              <a:rPr lang="en-US" sz="2000" dirty="0" smtClean="0"/>
              <a:t>Will you be transparent </a:t>
            </a:r>
            <a:r>
              <a:rPr lang="en-US" sz="2000" dirty="0" smtClean="0"/>
              <a:t>to all parties in </a:t>
            </a:r>
            <a:r>
              <a:rPr lang="en-US" sz="2000" dirty="0" smtClean="0"/>
              <a:t>your pricing?</a:t>
            </a:r>
          </a:p>
          <a:p>
            <a:pPr marL="457200" indent="-457200">
              <a:buFont typeface="Tahoma" pitchFamily="34" charset="0"/>
              <a:buChar char="−"/>
            </a:pPr>
            <a:r>
              <a:rPr lang="en-US" sz="2000" dirty="0" smtClean="0"/>
              <a:t>How do you expect prospective patients to engage with you – before, during and after the sale? Before, during and after the medical  service? </a:t>
            </a:r>
          </a:p>
          <a:p>
            <a:pPr marL="457200" indent="-457200">
              <a:buFont typeface="Tahoma" pitchFamily="34" charset="0"/>
              <a:buChar char="−"/>
            </a:pPr>
            <a:r>
              <a:rPr lang="en-US" sz="2000" dirty="0" smtClean="0"/>
              <a:t>What incentives will you offer, if any?</a:t>
            </a:r>
          </a:p>
          <a:p>
            <a:pPr marL="457200" indent="-457200">
              <a:buFont typeface="Tahoma" pitchFamily="34" charset="0"/>
              <a:buChar char="−"/>
            </a:pPr>
            <a:endParaRPr lang="en-US" sz="2000" dirty="0" smtClean="0"/>
          </a:p>
          <a:p>
            <a:pPr marL="457200" indent="-457200">
              <a:buFont typeface="Tahoma" pitchFamily="34" charset="0"/>
              <a:buChar char="−"/>
            </a:pPr>
            <a:endParaRPr lang="en-US" sz="20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526440" y="6020685"/>
            <a:ext cx="533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EDB6A-1712-432C-8B49-4AC4FBFB48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6398" t="14286" r="64275" b="69231"/>
          <a:stretch>
            <a:fillRect/>
          </a:stretch>
        </p:blipFill>
        <p:spPr bwMode="auto">
          <a:xfrm>
            <a:off x="5181600" y="5929086"/>
            <a:ext cx="1219200" cy="554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196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5284"/>
          </a:xfrm>
        </p:spPr>
        <p:txBody>
          <a:bodyPr/>
          <a:lstStyle/>
          <a:p>
            <a:r>
              <a:rPr lang="en-US" sz="3200" dirty="0" smtClean="0"/>
              <a:t>What MT technologies/platforms exist?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917769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000" dirty="0" smtClean="0"/>
              <a:t>Some medical travel, trading &amp; marketing platforms include:</a:t>
            </a:r>
          </a:p>
          <a:p>
            <a:pPr marL="457200" indent="-457200">
              <a:buFont typeface="Tahoma" pitchFamily="34" charset="0"/>
              <a:buChar char="−"/>
            </a:pPr>
            <a:r>
              <a:rPr lang="en-US" sz="1800" dirty="0" smtClean="0">
                <a:hlinkClick r:id="rId2"/>
              </a:rPr>
              <a:t>www.voyagermed.com</a:t>
            </a:r>
            <a:endParaRPr lang="en-US" sz="1800" dirty="0" smtClean="0"/>
          </a:p>
          <a:p>
            <a:pPr marL="457200" indent="-457200">
              <a:buFont typeface="Tahoma" pitchFamily="34" charset="0"/>
              <a:buChar char="−"/>
            </a:pPr>
            <a:r>
              <a:rPr lang="en-US" sz="1800" dirty="0" smtClean="0">
                <a:hlinkClick r:id="rId3"/>
              </a:rPr>
              <a:t>www.medigo.com</a:t>
            </a:r>
            <a:endParaRPr lang="en-US" sz="1800" dirty="0" smtClean="0"/>
          </a:p>
          <a:p>
            <a:pPr marL="457200" indent="-457200">
              <a:buFont typeface="Tahoma" pitchFamily="34" charset="0"/>
              <a:buChar char="−"/>
            </a:pPr>
            <a:r>
              <a:rPr lang="en-US" sz="1800" dirty="0" smtClean="0">
                <a:hlinkClick r:id="rId4"/>
              </a:rPr>
              <a:t>www.surgiprice.com</a:t>
            </a:r>
            <a:endParaRPr lang="en-US" sz="1800" dirty="0" smtClean="0"/>
          </a:p>
          <a:p>
            <a:pPr marL="457200" indent="-457200">
              <a:buFont typeface="Tahoma" pitchFamily="34" charset="0"/>
              <a:buChar char="−"/>
            </a:pPr>
            <a:r>
              <a:rPr lang="en-US" sz="1800" dirty="0" smtClean="0">
                <a:hlinkClick r:id="rId5"/>
              </a:rPr>
              <a:t>www.medibid.com</a:t>
            </a:r>
            <a:endParaRPr lang="en-US" sz="1800" dirty="0" smtClean="0"/>
          </a:p>
          <a:p>
            <a:pPr marL="457200" indent="-457200">
              <a:buFont typeface="Tahoma" pitchFamily="34" charset="0"/>
              <a:buChar char="−"/>
            </a:pPr>
            <a:r>
              <a:rPr lang="en-US" sz="1800" dirty="0" smtClean="0">
                <a:hlinkClick r:id="rId6"/>
              </a:rPr>
              <a:t>www.onlinemedicaltourism.com</a:t>
            </a:r>
            <a:endParaRPr lang="en-US" sz="2000" dirty="0" smtClean="0"/>
          </a:p>
          <a:p>
            <a:pPr marL="457200" indent="-457200">
              <a:buFont typeface="Tahoma" pitchFamily="34" charset="0"/>
              <a:buChar char="−"/>
            </a:pPr>
            <a:r>
              <a:rPr lang="en-US" sz="1800" dirty="0" smtClean="0">
                <a:hlinkClick r:id="rId7"/>
              </a:rPr>
              <a:t>www.surgerycenterok.com</a:t>
            </a:r>
            <a:endParaRPr lang="en-US" sz="1800" dirty="0" smtClean="0"/>
          </a:p>
          <a:p>
            <a:pPr marL="457200" indent="-457200">
              <a:buFont typeface="Tahoma" pitchFamily="34" charset="0"/>
              <a:buChar char="−"/>
            </a:pPr>
            <a:r>
              <a:rPr lang="en-US" sz="1800" dirty="0" smtClean="0">
                <a:hlinkClick r:id="rId8"/>
              </a:rPr>
              <a:t>www.monticellosurgery.com</a:t>
            </a:r>
            <a:endParaRPr lang="en-US" sz="1800" dirty="0" smtClean="0"/>
          </a:p>
          <a:p>
            <a:pPr marL="457200" indent="-457200">
              <a:buFont typeface="Tahoma" pitchFamily="34" charset="0"/>
              <a:buChar char="−"/>
            </a:pPr>
            <a:endParaRPr lang="en-US" sz="2000" dirty="0" smtClean="0"/>
          </a:p>
          <a:p>
            <a:pPr marL="457200" indent="-457200">
              <a:buFont typeface="Tahoma" pitchFamily="34" charset="0"/>
              <a:buChar char="−"/>
            </a:pPr>
            <a:endParaRPr lang="en-US" sz="20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526440" y="6020685"/>
            <a:ext cx="533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EDB6A-1712-432C-8B49-4AC4FBFB48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 cstate="print"/>
          <a:srcRect l="16398" t="14286" r="64275" b="69231"/>
          <a:stretch>
            <a:fillRect/>
          </a:stretch>
        </p:blipFill>
        <p:spPr bwMode="auto">
          <a:xfrm>
            <a:off x="5181600" y="5929086"/>
            <a:ext cx="1219200" cy="554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196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5284"/>
          </a:xfrm>
        </p:spPr>
        <p:txBody>
          <a:bodyPr/>
          <a:lstStyle/>
          <a:p>
            <a:r>
              <a:rPr lang="en-US" sz="3200" dirty="0" smtClean="0"/>
              <a:t>Fixed Pricing Means Bundles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3917769"/>
          </a:xfrm>
        </p:spPr>
        <p:txBody>
          <a:bodyPr>
            <a:normAutofit/>
          </a:bodyPr>
          <a:lstStyle/>
          <a:p>
            <a:pPr marL="457200" indent="-457200">
              <a:buFont typeface="Tahoma" pitchFamily="34" charset="0"/>
              <a:buChar char="−"/>
            </a:pPr>
            <a:r>
              <a:rPr lang="en-US" sz="2000" dirty="0"/>
              <a:t>Fixed pricing </a:t>
            </a:r>
            <a:r>
              <a:rPr lang="en-US" sz="2000" dirty="0" smtClean="0"/>
              <a:t>for a bundled service package is a must – risk moves to the provider</a:t>
            </a:r>
          </a:p>
          <a:p>
            <a:pPr marL="457200" indent="-457200">
              <a:buFont typeface="Tahoma" pitchFamily="34" charset="0"/>
              <a:buChar char="−"/>
            </a:pPr>
            <a:r>
              <a:rPr lang="en-US" sz="2000" dirty="0" smtClean="0"/>
              <a:t>Proper pricing is both competitive &amp; allows for steerage strategies </a:t>
            </a:r>
            <a:r>
              <a:rPr lang="en-US" sz="2000" dirty="0"/>
              <a:t>	</a:t>
            </a:r>
          </a:p>
          <a:p>
            <a:pPr marL="457200" indent="-457200">
              <a:buFont typeface="Tahoma" pitchFamily="34" charset="0"/>
              <a:buChar char="−"/>
            </a:pPr>
            <a:r>
              <a:rPr lang="en-US" sz="2000" dirty="0"/>
              <a:t>Bundle issues: </a:t>
            </a:r>
            <a:r>
              <a:rPr lang="en-US" sz="2000" dirty="0" smtClean="0"/>
              <a:t> scope – codes, tests, post surgical care, </a:t>
            </a:r>
            <a:r>
              <a:rPr lang="en-US" sz="2000" dirty="0" err="1" smtClean="0"/>
              <a:t>sg&amp;a</a:t>
            </a:r>
            <a:r>
              <a:rPr lang="en-US" sz="2000" dirty="0" smtClean="0"/>
              <a:t> recovery, total pricing</a:t>
            </a:r>
            <a:r>
              <a:rPr lang="en-US" sz="2000" dirty="0" smtClean="0"/>
              <a:t>, </a:t>
            </a:r>
            <a:r>
              <a:rPr lang="en-US" sz="2000" dirty="0"/>
              <a:t>risk </a:t>
            </a:r>
            <a:r>
              <a:rPr lang="en-US" sz="2000" dirty="0" smtClean="0"/>
              <a:t>sharing/</a:t>
            </a:r>
            <a:r>
              <a:rPr lang="en-US" sz="2000" dirty="0" err="1" smtClean="0"/>
              <a:t>p4p</a:t>
            </a:r>
            <a:r>
              <a:rPr lang="en-US" sz="2000" dirty="0" smtClean="0"/>
              <a:t>, </a:t>
            </a:r>
            <a:r>
              <a:rPr lang="en-US" sz="2000" dirty="0"/>
              <a:t>payment </a:t>
            </a:r>
            <a:r>
              <a:rPr lang="en-US" sz="2000" dirty="0" smtClean="0"/>
              <a:t>timing, revenue </a:t>
            </a:r>
            <a:r>
              <a:rPr lang="en-US" sz="2000" dirty="0" smtClean="0"/>
              <a:t>attribution and distribution</a:t>
            </a:r>
            <a:r>
              <a:rPr lang="en-US" sz="2000" dirty="0" smtClean="0"/>
              <a:t>, proof of care/reconciliation</a:t>
            </a:r>
            <a:endParaRPr lang="en-US" sz="2000" dirty="0"/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526440" y="6020685"/>
            <a:ext cx="533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EDB6A-1712-432C-8B49-4AC4FBFB48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6398" t="14286" r="64275" b="69231"/>
          <a:stretch>
            <a:fillRect/>
          </a:stretch>
        </p:blipFill>
        <p:spPr bwMode="auto">
          <a:xfrm>
            <a:off x="5181600" y="5929086"/>
            <a:ext cx="1219200" cy="554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412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Global Medical Tourism Market </a:t>
            </a:r>
            <a:br>
              <a:rPr lang="en-US" dirty="0"/>
            </a:br>
            <a:r>
              <a:rPr lang="en-US" dirty="0"/>
              <a:t>$</a:t>
            </a:r>
            <a:r>
              <a:rPr lang="en-US" dirty="0" err="1"/>
              <a:t>38.5B</a:t>
            </a:r>
            <a:r>
              <a:rPr lang="en-US" dirty="0"/>
              <a:t> - $</a:t>
            </a:r>
            <a:r>
              <a:rPr lang="en-US" dirty="0" err="1"/>
              <a:t>55B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924800" cy="4114799"/>
          </a:xfrm>
        </p:spPr>
        <p:txBody>
          <a:bodyPr>
            <a:noAutofit/>
          </a:bodyPr>
          <a:lstStyle/>
          <a:p>
            <a:endParaRPr lang="en-US" sz="2800" dirty="0"/>
          </a:p>
          <a:p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6288" y="1782009"/>
            <a:ext cx="7131424" cy="3856791"/>
          </a:xfrm>
          <a:prstGeom prst="rect">
            <a:avLst/>
          </a:prstGeom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26440" y="6020685"/>
            <a:ext cx="533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EDB6A-1712-432C-8B49-4AC4FBFB48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6398" t="14286" r="64275" b="69231"/>
          <a:stretch>
            <a:fillRect/>
          </a:stretch>
        </p:blipFill>
        <p:spPr bwMode="auto">
          <a:xfrm>
            <a:off x="5181600" y="5929086"/>
            <a:ext cx="1219200" cy="554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6526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5284"/>
          </a:xfrm>
        </p:spPr>
        <p:txBody>
          <a:bodyPr/>
          <a:lstStyle/>
          <a:p>
            <a:r>
              <a:rPr lang="en-US" sz="3200" dirty="0" smtClean="0"/>
              <a:t>MT Program Issues- examples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17769"/>
          </a:xfrm>
        </p:spPr>
        <p:txBody>
          <a:bodyPr>
            <a:normAutofit/>
          </a:bodyPr>
          <a:lstStyle/>
          <a:p>
            <a:pPr marL="457200" indent="-457200">
              <a:buFont typeface="Tahoma" pitchFamily="34" charset="0"/>
              <a:buChar char="−"/>
            </a:pPr>
            <a:r>
              <a:rPr lang="en-US" sz="2000" dirty="0" smtClean="0"/>
              <a:t>Prior </a:t>
            </a:r>
            <a:r>
              <a:rPr lang="en-US" sz="2000" dirty="0"/>
              <a:t>qualification of </a:t>
            </a:r>
            <a:r>
              <a:rPr lang="en-US" sz="2000" dirty="0" smtClean="0"/>
              <a:t>patients </a:t>
            </a:r>
          </a:p>
          <a:p>
            <a:pPr marL="457200" indent="-457200">
              <a:buFont typeface="Tahoma" pitchFamily="34" charset="0"/>
              <a:buChar char="−"/>
            </a:pPr>
            <a:r>
              <a:rPr lang="en-US" sz="2000" dirty="0" smtClean="0"/>
              <a:t>Administrative work flow</a:t>
            </a:r>
          </a:p>
          <a:p>
            <a:pPr marL="457200" indent="-457200">
              <a:buFont typeface="Tahoma" pitchFamily="34" charset="0"/>
              <a:buChar char="−"/>
            </a:pPr>
            <a:r>
              <a:rPr lang="en-US" sz="2000" dirty="0" smtClean="0"/>
              <a:t>Patient process flow </a:t>
            </a:r>
          </a:p>
          <a:p>
            <a:pPr marL="457200" indent="-457200">
              <a:buFont typeface="Tahoma" pitchFamily="34" charset="0"/>
              <a:buChar char="−"/>
            </a:pPr>
            <a:r>
              <a:rPr lang="en-US" sz="2000" dirty="0" smtClean="0"/>
              <a:t>Continuity with </a:t>
            </a:r>
            <a:r>
              <a:rPr lang="en-US" sz="2000" dirty="0"/>
              <a:t>home market </a:t>
            </a:r>
            <a:r>
              <a:rPr lang="en-US" sz="2000" dirty="0" smtClean="0"/>
              <a:t>providers pre- </a:t>
            </a:r>
            <a:r>
              <a:rPr lang="en-US" sz="2000" dirty="0"/>
              <a:t>and </a:t>
            </a:r>
            <a:r>
              <a:rPr lang="en-US" sz="2000" dirty="0" smtClean="0"/>
              <a:t>post-care, including but not limited to primary care and rehab/PT/OT</a:t>
            </a:r>
          </a:p>
          <a:p>
            <a:pPr marL="457200" indent="-457200">
              <a:buFont typeface="Tahoma" pitchFamily="34" charset="0"/>
              <a:buChar char="−"/>
            </a:pPr>
            <a:r>
              <a:rPr lang="en-US" sz="2000" dirty="0" smtClean="0"/>
              <a:t>Danger </a:t>
            </a:r>
            <a:r>
              <a:rPr lang="en-US" sz="2000" dirty="0"/>
              <a:t>of readmission in a different </a:t>
            </a:r>
            <a:r>
              <a:rPr lang="en-US" sz="2000" dirty="0" smtClean="0"/>
              <a:t>hospital </a:t>
            </a:r>
          </a:p>
          <a:p>
            <a:pPr marL="457200" indent="-457200">
              <a:buFont typeface="Tahoma" pitchFamily="34" charset="0"/>
              <a:buChar char="−"/>
            </a:pPr>
            <a:r>
              <a:rPr lang="en-US" sz="2000" dirty="0" smtClean="0"/>
              <a:t>Coordination </a:t>
            </a:r>
            <a:r>
              <a:rPr lang="en-US" sz="2000" dirty="0"/>
              <a:t>of care across IP and OP settings </a:t>
            </a:r>
            <a:r>
              <a:rPr lang="en-US" sz="2000" dirty="0" smtClean="0"/>
              <a:t>(e.g., cancer</a:t>
            </a:r>
            <a:r>
              <a:rPr lang="en-US" sz="2000" dirty="0"/>
              <a:t>)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Tahoma" pitchFamily="34" charset="0"/>
              <a:buChar char="−"/>
            </a:pPr>
            <a:endParaRPr lang="en-US" sz="2000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Tahoma" pitchFamily="34" charset="0"/>
              <a:buChar char="−"/>
            </a:pPr>
            <a:endParaRPr lang="en-US" sz="2000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526440" y="6020685"/>
            <a:ext cx="533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EDB6A-1712-432C-8B49-4AC4FBFB48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6398" t="14286" r="64275" b="69231"/>
          <a:stretch>
            <a:fillRect/>
          </a:stretch>
        </p:blipFill>
        <p:spPr bwMode="auto">
          <a:xfrm>
            <a:off x="5181600" y="5929086"/>
            <a:ext cx="1219200" cy="554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963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Questions? Contact us…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2000" dirty="0" smtClean="0"/>
              <a:t>Scott Pickens</a:t>
            </a:r>
          </a:p>
          <a:p>
            <a:pPr>
              <a:buNone/>
            </a:pPr>
            <a:r>
              <a:rPr lang="en-US" sz="2000" dirty="0" smtClean="0">
                <a:hlinkClick r:id="rId2"/>
              </a:rPr>
              <a:t>Scott.Pickens@arlingtonhealthcaregroup.com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703-887-6615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>
                <a:hlinkClick r:id="rId3"/>
              </a:rPr>
              <a:t>www.ArlingtonHealthcareGroup.com</a:t>
            </a: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526440" y="6020685"/>
            <a:ext cx="533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EDB6A-1712-432C-8B49-4AC4FBFB48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16398" t="14286" r="64275" b="69231"/>
          <a:stretch>
            <a:fillRect/>
          </a:stretch>
        </p:blipFill>
        <p:spPr bwMode="auto">
          <a:xfrm>
            <a:off x="5181600" y="5929086"/>
            <a:ext cx="1219200" cy="554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Global Medical Tourism Market </a:t>
            </a:r>
            <a:br>
              <a:rPr lang="en-US" dirty="0"/>
            </a:br>
            <a:r>
              <a:rPr lang="en-US" dirty="0"/>
              <a:t>$</a:t>
            </a:r>
            <a:r>
              <a:rPr lang="en-US" dirty="0" err="1"/>
              <a:t>38.5B</a:t>
            </a:r>
            <a:r>
              <a:rPr lang="en-US" dirty="0"/>
              <a:t> - $</a:t>
            </a:r>
            <a:r>
              <a:rPr lang="en-US" dirty="0" err="1"/>
              <a:t>55B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924800" cy="4114799"/>
          </a:xfrm>
        </p:spPr>
        <p:txBody>
          <a:bodyPr>
            <a:noAutofit/>
          </a:bodyPr>
          <a:lstStyle/>
          <a:p>
            <a:endParaRPr lang="en-US" sz="2800" dirty="0"/>
          </a:p>
          <a:p>
            <a:endParaRPr lang="en-US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838200" y="2068889"/>
            <a:ext cx="777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buFont typeface="Tahoma" pitchFamily="34" charset="0"/>
              <a:buChar char="−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Calibri"/>
              </a:rPr>
              <a:t>≈</a:t>
            </a:r>
            <a:r>
              <a:rPr lang="en-US" sz="2000" dirty="0" smtClean="0">
                <a:solidFill>
                  <a:schemeClr val="accent1"/>
                </a:solidFill>
                <a:latin typeface="Century Gothic" pitchFamily="34" charset="0"/>
              </a:rPr>
              <a:t>1.25M </a:t>
            </a:r>
            <a:r>
              <a:rPr lang="en-US" sz="2000" dirty="0" smtClean="0">
                <a:solidFill>
                  <a:srgbClr val="333333"/>
                </a:solidFill>
                <a:latin typeface="Century Gothic" pitchFamily="34" charset="0"/>
              </a:rPr>
              <a:t>Americans traveled </a:t>
            </a:r>
            <a:r>
              <a:rPr lang="en-US" sz="2000" dirty="0">
                <a:solidFill>
                  <a:srgbClr val="333333"/>
                </a:solidFill>
                <a:latin typeface="Century Gothic" pitchFamily="34" charset="0"/>
              </a:rPr>
              <a:t>abroad for medical treatment </a:t>
            </a:r>
            <a:r>
              <a:rPr lang="en-US" sz="2000" dirty="0" smtClean="0">
                <a:solidFill>
                  <a:srgbClr val="333333"/>
                </a:solidFill>
                <a:latin typeface="Century Gothic" pitchFamily="34" charset="0"/>
              </a:rPr>
              <a:t>(in 2014)</a:t>
            </a:r>
          </a:p>
          <a:p>
            <a:pPr marL="465138" indent="-465138">
              <a:buFont typeface="Tahoma" pitchFamily="34" charset="0"/>
              <a:buChar char="−"/>
            </a:pPr>
            <a:endParaRPr lang="en-US" sz="2000" dirty="0" smtClean="0">
              <a:solidFill>
                <a:srgbClr val="333333"/>
              </a:solidFill>
              <a:latin typeface="Century Gothic" pitchFamily="34" charset="0"/>
            </a:endParaRPr>
          </a:p>
          <a:p>
            <a:pPr marL="465138" indent="-465138">
              <a:buFont typeface="Tahoma" pitchFamily="34" charset="0"/>
              <a:buChar char="−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Calibri"/>
              </a:rPr>
              <a:t>≈ 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1M </a:t>
            </a:r>
            <a:r>
              <a:rPr lang="en-US" sz="2000" dirty="0" smtClean="0">
                <a:solidFill>
                  <a:srgbClr val="333333"/>
                </a:solidFill>
                <a:latin typeface="Century Gothic" pitchFamily="34" charset="0"/>
              </a:rPr>
              <a:t>foreign patients sought care in the US in 2014</a:t>
            </a:r>
          </a:p>
          <a:p>
            <a:pPr marL="465138" indent="-465138">
              <a:buFont typeface="Tahoma" pitchFamily="34" charset="0"/>
              <a:buChar char="−"/>
            </a:pPr>
            <a:endParaRPr lang="en-US" sz="2000" dirty="0" smtClean="0">
              <a:solidFill>
                <a:srgbClr val="333333"/>
              </a:solidFill>
              <a:latin typeface="Century Gothic" pitchFamily="34" charset="0"/>
            </a:endParaRPr>
          </a:p>
          <a:p>
            <a:pPr marL="465138" indent="-465138">
              <a:buFont typeface="Tahoma" pitchFamily="34" charset="0"/>
              <a:buChar char="−"/>
            </a:pPr>
            <a:r>
              <a:rPr lang="en-US" sz="2000" dirty="0" smtClean="0">
                <a:solidFill>
                  <a:srgbClr val="333333"/>
                </a:solidFill>
                <a:latin typeface="Century Gothic" pitchFamily="34" charset="0"/>
              </a:rPr>
              <a:t>Up to</a:t>
            </a:r>
            <a:r>
              <a:rPr lang="en-US" sz="2000" dirty="0">
                <a:solidFill>
                  <a:srgbClr val="333333"/>
                </a:solidFill>
                <a:latin typeface="Century Gothic" pitchFamily="34" charset="0"/>
              </a:rPr>
              <a:t> </a:t>
            </a:r>
            <a:r>
              <a:rPr lang="en-US" sz="2000" dirty="0" smtClean="0">
                <a:solidFill>
                  <a:schemeClr val="accent1"/>
                </a:solidFill>
                <a:latin typeface="Century Gothic" pitchFamily="34" charset="0"/>
              </a:rPr>
              <a:t>50M</a:t>
            </a:r>
            <a:r>
              <a:rPr lang="en-US" sz="2000" dirty="0" smtClean="0">
                <a:solidFill>
                  <a:srgbClr val="337AB7"/>
                </a:solidFill>
                <a:latin typeface="Century Gothic" pitchFamily="34" charset="0"/>
              </a:rPr>
              <a:t> </a:t>
            </a:r>
            <a:r>
              <a:rPr lang="en-US" sz="2000" dirty="0" smtClean="0">
                <a:solidFill>
                  <a:srgbClr val="333333"/>
                </a:solidFill>
                <a:latin typeface="Century Gothic" pitchFamily="34" charset="0"/>
              </a:rPr>
              <a:t>medical </a:t>
            </a:r>
            <a:r>
              <a:rPr lang="en-US" sz="2000" dirty="0">
                <a:solidFill>
                  <a:srgbClr val="333333"/>
                </a:solidFill>
                <a:latin typeface="Century Gothic" pitchFamily="34" charset="0"/>
              </a:rPr>
              <a:t>tourists worldwide </a:t>
            </a:r>
            <a:r>
              <a:rPr lang="en-US" sz="2000" dirty="0" smtClean="0">
                <a:solidFill>
                  <a:srgbClr val="333333"/>
                </a:solidFill>
                <a:latin typeface="Century Gothic" pitchFamily="34" charset="0"/>
              </a:rPr>
              <a:t>annually </a:t>
            </a:r>
          </a:p>
          <a:p>
            <a:pPr marL="465138" indent="-465138"/>
            <a:r>
              <a:rPr lang="en-US" sz="2000" dirty="0" smtClean="0">
                <a:solidFill>
                  <a:srgbClr val="333333"/>
                </a:solidFill>
                <a:latin typeface="Century Gothic" pitchFamily="34" charset="0"/>
              </a:rPr>
              <a:t>	(OECD estimates)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526440" y="6020685"/>
            <a:ext cx="533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EDB6A-1712-432C-8B49-4AC4FBFB48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6398" t="14286" r="64275" b="69231"/>
          <a:stretch>
            <a:fillRect/>
          </a:stretch>
        </p:blipFill>
        <p:spPr bwMode="auto">
          <a:xfrm>
            <a:off x="5181600" y="5929086"/>
            <a:ext cx="1219200" cy="554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901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315200" cy="1143000"/>
          </a:xfrm>
        </p:spPr>
        <p:txBody>
          <a:bodyPr/>
          <a:lstStyle/>
          <a:p>
            <a:r>
              <a:rPr lang="en-US" sz="3200" dirty="0" smtClean="0"/>
              <a:t>Definitions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500" y="1372484"/>
            <a:ext cx="7785100" cy="4190116"/>
          </a:xfrm>
        </p:spPr>
        <p:txBody>
          <a:bodyPr>
            <a:normAutofit lnSpcReduction="10000"/>
          </a:bodyPr>
          <a:lstStyle/>
          <a:p>
            <a:pPr marL="465138" indent="-465138">
              <a:buFont typeface="Tahoma" pitchFamily="34" charset="0"/>
              <a:buChar char="−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Medical Travel </a:t>
            </a:r>
          </a:p>
          <a:p>
            <a:pPr marL="465138"/>
            <a:r>
              <a:rPr lang="en-US" sz="2000" i="1" dirty="0" smtClean="0">
                <a:solidFill>
                  <a:schemeClr val="accent1"/>
                </a:solidFill>
              </a:rPr>
              <a:t>When a patient travels outside his/her local healthcare market for healthcare services</a:t>
            </a:r>
          </a:p>
          <a:p>
            <a:pPr marL="914400" lvl="1" indent="-4064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Inbound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: Patients from other countries traveling TO the US to receive medical care</a:t>
            </a:r>
          </a:p>
          <a:p>
            <a:pPr marL="914400" lvl="1" indent="-4064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Outbound: U.S. patients traveling to other countries to receive medical care</a:t>
            </a:r>
          </a:p>
          <a:p>
            <a:pPr marL="914400" lvl="1" indent="-4064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Domestic: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U.S. patients traveling within the U.S. to receive  medical care outside their geographic area, typically to a Center of Excellence in another state/region (often includes direct-to-employer contracting capability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  <a:p>
            <a:pPr marL="465138" indent="-465138">
              <a:lnSpc>
                <a:spcPct val="120000"/>
              </a:lnSpc>
              <a:spcBef>
                <a:spcPts val="0"/>
              </a:spcBef>
              <a:buFont typeface="Tahoma" pitchFamily="34" charset="0"/>
              <a:buChar char="−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Medical Tourism</a:t>
            </a:r>
          </a:p>
          <a:p>
            <a:pPr marL="465138">
              <a:lnSpc>
                <a:spcPct val="120000"/>
              </a:lnSpc>
              <a:spcBef>
                <a:spcPts val="0"/>
              </a:spcBef>
            </a:pPr>
            <a:r>
              <a:rPr lang="en-US" sz="2000" i="1" dirty="0" smtClean="0">
                <a:solidFill>
                  <a:schemeClr val="accent1"/>
                </a:solidFill>
              </a:rPr>
              <a:t>Combining tourism activities with medical travel – patient and/or family</a:t>
            </a:r>
            <a:endParaRPr lang="en-US" sz="2000" i="1" dirty="0">
              <a:solidFill>
                <a:schemeClr val="accent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lvl="1">
              <a:buNone/>
            </a:pP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526440" y="6020685"/>
            <a:ext cx="533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EDB6A-1712-432C-8B49-4AC4FBFB48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6398" t="14286" r="64275" b="69231"/>
          <a:stretch>
            <a:fillRect/>
          </a:stretch>
        </p:blipFill>
        <p:spPr bwMode="auto">
          <a:xfrm>
            <a:off x="5181600" y="5929086"/>
            <a:ext cx="1219200" cy="554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travel for medical care?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924800" cy="4419600"/>
          </a:xfrm>
        </p:spPr>
        <p:txBody>
          <a:bodyPr>
            <a:noAutofit/>
          </a:bodyPr>
          <a:lstStyle/>
          <a:p>
            <a:pPr marL="465138" indent="-465138">
              <a:lnSpc>
                <a:spcPct val="120000"/>
              </a:lnSpc>
              <a:spcBef>
                <a:spcPts val="0"/>
              </a:spcBef>
              <a:buFont typeface="Tahoma" pitchFamily="34" charset="0"/>
              <a:buChar char="−"/>
            </a:pPr>
            <a:r>
              <a:rPr lang="en-US" sz="2000" dirty="0" smtClean="0"/>
              <a:t>Cost of care</a:t>
            </a:r>
          </a:p>
          <a:p>
            <a:pPr marL="465138" indent="-465138">
              <a:lnSpc>
                <a:spcPct val="120000"/>
              </a:lnSpc>
              <a:spcBef>
                <a:spcPts val="0"/>
              </a:spcBef>
              <a:buFont typeface="Tahoma" pitchFamily="34" charset="0"/>
              <a:buChar char="−"/>
            </a:pPr>
            <a:r>
              <a:rPr lang="en-US" sz="2000" dirty="0" smtClean="0"/>
              <a:t>Quality of care</a:t>
            </a:r>
          </a:p>
          <a:p>
            <a:pPr marL="465138" indent="-465138">
              <a:lnSpc>
                <a:spcPct val="120000"/>
              </a:lnSpc>
              <a:spcBef>
                <a:spcPts val="0"/>
              </a:spcBef>
              <a:buFont typeface="Tahoma" pitchFamily="34" charset="0"/>
              <a:buChar char="−"/>
            </a:pPr>
            <a:r>
              <a:rPr lang="en-US" sz="2000" dirty="0" smtClean="0"/>
              <a:t>Access to advanced technology</a:t>
            </a:r>
          </a:p>
          <a:p>
            <a:pPr marL="465138" indent="-465138">
              <a:lnSpc>
                <a:spcPct val="120000"/>
              </a:lnSpc>
              <a:spcBef>
                <a:spcPts val="0"/>
              </a:spcBef>
              <a:buFont typeface="Tahoma" pitchFamily="34" charset="0"/>
              <a:buChar char="−"/>
            </a:pPr>
            <a:r>
              <a:rPr lang="en-US" sz="2000" dirty="0" smtClean="0"/>
              <a:t>Quicker access to care</a:t>
            </a:r>
          </a:p>
          <a:p>
            <a:pPr marL="465138" indent="-465138">
              <a:lnSpc>
                <a:spcPct val="120000"/>
              </a:lnSpc>
              <a:spcBef>
                <a:spcPts val="0"/>
              </a:spcBef>
              <a:buFont typeface="Tahoma" pitchFamily="34" charset="0"/>
              <a:buChar char="−"/>
            </a:pPr>
            <a:r>
              <a:rPr lang="en-US" sz="2000" dirty="0" smtClean="0"/>
              <a:t>Access to certain procedures</a:t>
            </a:r>
          </a:p>
          <a:p>
            <a:pPr marL="465138" indent="-465138">
              <a:lnSpc>
                <a:spcPct val="120000"/>
              </a:lnSpc>
              <a:spcBef>
                <a:spcPts val="0"/>
              </a:spcBef>
              <a:buFont typeface="Tahoma" pitchFamily="34" charset="0"/>
              <a:buChar char="−"/>
            </a:pPr>
            <a:r>
              <a:rPr lang="en-US" sz="2000" dirty="0" smtClean="0"/>
              <a:t>Patient Experience</a:t>
            </a:r>
          </a:p>
          <a:p>
            <a:pPr marL="465138" indent="-465138">
              <a:lnSpc>
                <a:spcPct val="120000"/>
              </a:lnSpc>
              <a:spcBef>
                <a:spcPts val="0"/>
              </a:spcBef>
              <a:buFont typeface="Tahoma" pitchFamily="34" charset="0"/>
              <a:buChar char="−"/>
            </a:pPr>
            <a:r>
              <a:rPr lang="en-US" sz="2000" dirty="0" smtClean="0"/>
              <a:t>Anonymity</a:t>
            </a:r>
          </a:p>
          <a:p>
            <a:pPr marL="465138" indent="-465138">
              <a:lnSpc>
                <a:spcPct val="120000"/>
              </a:lnSpc>
              <a:spcBef>
                <a:spcPts val="0"/>
              </a:spcBef>
              <a:buFont typeface="Tahoma" pitchFamily="34" charset="0"/>
              <a:buChar char="−"/>
            </a:pPr>
            <a:r>
              <a:rPr lang="en-US" sz="2000" dirty="0" smtClean="0"/>
              <a:t>Value Added Vacation</a:t>
            </a:r>
          </a:p>
          <a:p>
            <a:pPr marL="465138" indent="-465138">
              <a:lnSpc>
                <a:spcPct val="120000"/>
              </a:lnSpc>
              <a:spcBef>
                <a:spcPts val="0"/>
              </a:spcBef>
              <a:buFont typeface="Tahoma" pitchFamily="34" charset="0"/>
              <a:buChar char="−"/>
            </a:pPr>
            <a:endParaRPr lang="en-US" sz="2000" dirty="0" smtClean="0"/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AC2328"/>
                </a:solidFill>
                <a:ea typeface="+mj-ea"/>
              </a:rPr>
              <a:t>Priorities vary with circumstance</a:t>
            </a:r>
          </a:p>
        </p:txBody>
      </p:sp>
      <p:sp>
        <p:nvSpPr>
          <p:cNvPr id="4" name="Oval 3"/>
          <p:cNvSpPr/>
          <p:nvPr/>
        </p:nvSpPr>
        <p:spPr>
          <a:xfrm>
            <a:off x="1600200" y="4390572"/>
            <a:ext cx="6248400" cy="762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8526440" y="6020685"/>
            <a:ext cx="533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EDB6A-1712-432C-8B49-4AC4FBFB48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6398" t="14286" r="64275" b="69231"/>
          <a:stretch>
            <a:fillRect/>
          </a:stretch>
        </p:blipFill>
        <p:spPr bwMode="auto">
          <a:xfrm>
            <a:off x="5181600" y="5929086"/>
            <a:ext cx="1219200" cy="554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0562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Top destinations &amp; services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848600" cy="4419600"/>
          </a:xfrm>
        </p:spPr>
        <p:txBody>
          <a:bodyPr>
            <a:noAutofit/>
          </a:bodyPr>
          <a:lstStyle/>
          <a:p>
            <a:pPr marL="285750" indent="-285750">
              <a:buFont typeface="Tahoma" pitchFamily="34" charset="0"/>
              <a:buChar char="−"/>
            </a:pPr>
            <a:r>
              <a:rPr lang="en-US" sz="1600" dirty="0" smtClean="0"/>
              <a:t>United States – transplants, neurosurgery, psychiatry as well as orthopedic, cardiac, cancer surgery and broad base of other medical specialties and sub-specialties</a:t>
            </a:r>
          </a:p>
          <a:p>
            <a:pPr marL="285750" indent="-285750">
              <a:buFont typeface="Tahoma" pitchFamily="34" charset="0"/>
              <a:buChar char="−"/>
            </a:pPr>
            <a:r>
              <a:rPr lang="en-US" sz="1600" dirty="0" smtClean="0"/>
              <a:t>Brazil – cosmetic surgery</a:t>
            </a:r>
          </a:p>
          <a:p>
            <a:pPr marL="285750" indent="-285750">
              <a:buFont typeface="Tahoma" pitchFamily="34" charset="0"/>
              <a:buChar char="−"/>
            </a:pPr>
            <a:r>
              <a:rPr lang="en-US" sz="1600" dirty="0" smtClean="0"/>
              <a:t>Hungary – dentistry</a:t>
            </a:r>
          </a:p>
          <a:p>
            <a:pPr marL="285750" indent="-285750">
              <a:buFont typeface="Tahoma" pitchFamily="34" charset="0"/>
              <a:buChar char="−"/>
            </a:pPr>
            <a:r>
              <a:rPr lang="en-US" sz="1600" dirty="0" smtClean="0"/>
              <a:t>Costa Rica – knee surgery, dentistry</a:t>
            </a:r>
          </a:p>
          <a:p>
            <a:pPr marL="285750" indent="-285750">
              <a:buFont typeface="Tahoma" pitchFamily="34" charset="0"/>
              <a:buChar char="−"/>
            </a:pPr>
            <a:r>
              <a:rPr lang="en-US" sz="1600" dirty="0" smtClean="0"/>
              <a:t>India – orthopedic and cardiac surgery</a:t>
            </a:r>
          </a:p>
          <a:p>
            <a:pPr marL="285750" indent="-285750">
              <a:buFont typeface="Tahoma" pitchFamily="34" charset="0"/>
              <a:buChar char="−"/>
            </a:pPr>
            <a:r>
              <a:rPr lang="en-US" sz="1600" dirty="0" smtClean="0"/>
              <a:t>South Korea – cosmetic surgery, cancer &amp; spinal treatments</a:t>
            </a:r>
          </a:p>
          <a:p>
            <a:pPr marL="285750" indent="-285750">
              <a:buFont typeface="Tahoma" pitchFamily="34" charset="0"/>
              <a:buChar char="−"/>
            </a:pPr>
            <a:r>
              <a:rPr lang="en-US" sz="1600" dirty="0" smtClean="0"/>
              <a:t>Malaysia – health screenings</a:t>
            </a:r>
          </a:p>
          <a:p>
            <a:pPr marL="285750" indent="-285750">
              <a:buFont typeface="Tahoma" pitchFamily="34" charset="0"/>
              <a:buChar char="−"/>
            </a:pPr>
            <a:r>
              <a:rPr lang="en-US" sz="1600" dirty="0" smtClean="0"/>
              <a:t>Mexico  - weight loss surgeries, cosmetic surgeries</a:t>
            </a:r>
          </a:p>
          <a:p>
            <a:pPr marL="285750" indent="-285750">
              <a:buFont typeface="Tahoma" pitchFamily="34" charset="0"/>
              <a:buChar char="−"/>
            </a:pPr>
            <a:r>
              <a:rPr lang="en-US" sz="1600" dirty="0" smtClean="0"/>
              <a:t>Singapore – cancer, stem cell treatments</a:t>
            </a:r>
          </a:p>
          <a:p>
            <a:pPr marL="285750" indent="-285750">
              <a:buFont typeface="Tahoma" pitchFamily="34" charset="0"/>
              <a:buChar char="−"/>
            </a:pPr>
            <a:r>
              <a:rPr lang="en-US" sz="1600" dirty="0" smtClean="0"/>
              <a:t>Israel – IVF specialty treatments</a:t>
            </a:r>
          </a:p>
          <a:p>
            <a:pPr marL="285750" indent="-285750">
              <a:buFont typeface="Tahoma" pitchFamily="34" charset="0"/>
              <a:buChar char="−"/>
            </a:pPr>
            <a:r>
              <a:rPr lang="en-US" sz="1600" dirty="0" smtClean="0"/>
              <a:t>Barbados – fertility treatments</a:t>
            </a:r>
          </a:p>
          <a:p>
            <a:pPr marL="285750" indent="-285750">
              <a:buFont typeface="Tahoma" pitchFamily="34" charset="0"/>
              <a:buChar char="−"/>
            </a:pPr>
            <a:r>
              <a:rPr lang="en-US" sz="1600" dirty="0" smtClean="0"/>
              <a:t>Thailand – broad base of surgeries</a:t>
            </a:r>
          </a:p>
          <a:p>
            <a:pPr marL="285750" indent="-285750">
              <a:buFont typeface="Tahoma" pitchFamily="34" charset="0"/>
              <a:buChar char="−"/>
            </a:pPr>
            <a:r>
              <a:rPr lang="en-US" sz="1600" dirty="0" smtClean="0"/>
              <a:t>Turkey – many US trained doctors providing eye, cardiac, cancer, orthopedic surgeries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8526440" y="6020685"/>
            <a:ext cx="533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EDB6A-1712-432C-8B49-4AC4FBFB48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6398" t="14286" r="64275" b="69231"/>
          <a:stretch>
            <a:fillRect/>
          </a:stretch>
        </p:blipFill>
        <p:spPr bwMode="auto">
          <a:xfrm>
            <a:off x="5181600" y="5929086"/>
            <a:ext cx="1219200" cy="554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2465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lvl="1">
              <a:buNone/>
            </a:pP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526440" y="6020685"/>
            <a:ext cx="533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EDB6A-1712-432C-8B49-4AC4FBFB48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5" name="Picture 6" descr="http://jaimecabrera.files.wordpress.com/2012/02/medical-travel-infographic-from-blog-hulihealth-c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660" y="517489"/>
            <a:ext cx="8077200" cy="5349911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6398" t="14286" r="64275" b="69231"/>
          <a:stretch>
            <a:fillRect/>
          </a:stretch>
        </p:blipFill>
        <p:spPr bwMode="auto">
          <a:xfrm>
            <a:off x="5181600" y="5929086"/>
            <a:ext cx="1219200" cy="554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513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001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In-Bound market size ≈$8B by 2017 </a:t>
            </a:r>
            <a:endParaRPr lang="en-US" sz="32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50365" t="17583" r="25037" b="48352"/>
          <a:stretch>
            <a:fillRect/>
          </a:stretch>
        </p:blipFill>
        <p:spPr bwMode="auto">
          <a:xfrm>
            <a:off x="762000" y="1584325"/>
            <a:ext cx="495545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0365" t="52747" r="25037" b="24176"/>
          <a:stretch>
            <a:fillRect/>
          </a:stretch>
        </p:blipFill>
        <p:spPr bwMode="auto">
          <a:xfrm>
            <a:off x="5791200" y="3870325"/>
            <a:ext cx="2743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773270" y="2388515"/>
            <a:ext cx="304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entury Gothic" panose="020B0502020202020204" pitchFamily="34" charset="0"/>
              </a:rPr>
              <a:t>Three </a:t>
            </a:r>
            <a:r>
              <a:rPr lang="en-US" sz="1200" b="1" dirty="0">
                <a:latin typeface="Century Gothic" panose="020B0502020202020204" pitchFamily="34" charset="0"/>
              </a:rPr>
              <a:t>Main Customer Types </a:t>
            </a:r>
            <a:r>
              <a:rPr lang="en-US" sz="1200" dirty="0">
                <a:latin typeface="Century Gothic" panose="020B0502020202020204" pitchFamily="34" charset="0"/>
              </a:rPr>
              <a:t>- Individuals (international retail &amp;/or digital consumers) - Foreign based employers 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Foreign based payers (governments, others) 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US Employers (OCONUS employees</a:t>
            </a:r>
            <a:r>
              <a:rPr lang="en-US" dirty="0">
                <a:latin typeface="Century Gothic" panose="020B0502020202020204" pitchFamily="34" charset="0"/>
              </a:rPr>
              <a:t>) </a:t>
            </a:r>
          </a:p>
        </p:txBody>
      </p:sp>
      <p:sp>
        <p:nvSpPr>
          <p:cNvPr id="4" name="Rectangle 3"/>
          <p:cNvSpPr/>
          <p:nvPr/>
        </p:nvSpPr>
        <p:spPr>
          <a:xfrm>
            <a:off x="5791199" y="1584325"/>
            <a:ext cx="321384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R="4730"/>
            <a:r>
              <a:rPr lang="en-US" sz="1200" dirty="0">
                <a:latin typeface="Century Gothic" panose="020B0502020202020204" pitchFamily="34" charset="0"/>
              </a:rPr>
              <a:t>The United States is now one of the top three destinations worldwide for medical travel.</a:t>
            </a:r>
            <a:endParaRPr lang="en-US" sz="1200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526440" y="6020685"/>
            <a:ext cx="533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EDB6A-1712-432C-8B49-4AC4FBFB48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6398" t="14286" r="64275" b="69231"/>
          <a:stretch>
            <a:fillRect/>
          </a:stretch>
        </p:blipFill>
        <p:spPr bwMode="auto">
          <a:xfrm>
            <a:off x="5181600" y="5929086"/>
            <a:ext cx="1219200" cy="554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1570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Who is coming to US?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8077200" cy="4495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Four countries are expected to account for 64% of the projected US inbound travel rate growth from 2012 through 2018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  </a:t>
            </a:r>
          </a:p>
          <a:p>
            <a:pPr lvl="1">
              <a:buFont typeface="Tahoma" pitchFamily="34" charset="0"/>
              <a:buChar char="−"/>
            </a:pPr>
            <a:r>
              <a:rPr lang="en-US" sz="1800" dirty="0" smtClean="0"/>
              <a:t>Canada (29% of expected total growth)</a:t>
            </a:r>
          </a:p>
          <a:p>
            <a:pPr lvl="1">
              <a:buFont typeface="Tahoma" pitchFamily="34" charset="0"/>
              <a:buChar char="−"/>
            </a:pPr>
            <a:r>
              <a:rPr lang="en-US" sz="1800" dirty="0" smtClean="0"/>
              <a:t>China (19%)</a:t>
            </a:r>
          </a:p>
          <a:p>
            <a:pPr lvl="1">
              <a:buFont typeface="Tahoma" pitchFamily="34" charset="0"/>
              <a:buChar char="−"/>
            </a:pPr>
            <a:r>
              <a:rPr lang="en-US" sz="1800" dirty="0" smtClean="0"/>
              <a:t>Mexico (9%)</a:t>
            </a:r>
          </a:p>
          <a:p>
            <a:pPr lvl="1">
              <a:buFont typeface="Tahoma" pitchFamily="34" charset="0"/>
              <a:buChar char="−"/>
            </a:pPr>
            <a:r>
              <a:rPr lang="en-US" sz="1800" dirty="0" smtClean="0"/>
              <a:t>Brazil (7%)</a:t>
            </a:r>
          </a:p>
          <a:p>
            <a:pPr lvl="1"/>
            <a:endParaRPr lang="en-US" sz="18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>
              <a:buNone/>
            </a:pPr>
            <a:r>
              <a:rPr lang="en-US" sz="1000" baseline="30000" dirty="0" smtClean="0"/>
              <a:t>1</a:t>
            </a:r>
            <a:r>
              <a:rPr lang="en-US" sz="1000" dirty="0" smtClean="0"/>
              <a:t>Source: US Department of Commerce; total figures include medically-related travel and reflect overall market trends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8526440" y="6020685"/>
            <a:ext cx="533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EDB6A-1712-432C-8B49-4AC4FBFB48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6398" t="14286" r="64275" b="69231"/>
          <a:stretch>
            <a:fillRect/>
          </a:stretch>
        </p:blipFill>
        <p:spPr bwMode="auto">
          <a:xfrm>
            <a:off x="5181600" y="5929086"/>
            <a:ext cx="1219200" cy="554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9088841"/>
      </p:ext>
    </p:extLst>
  </p:cSld>
  <p:clrMapOvr>
    <a:masterClrMapping/>
  </p:clrMapOvr>
</p:sld>
</file>

<file path=ppt/theme/theme1.xml><?xml version="1.0" encoding="utf-8"?>
<a:theme xmlns:a="http://schemas.openxmlformats.org/drawingml/2006/main" name="AHG Theme1">
  <a:themeElements>
    <a:clrScheme name="Custom 4">
      <a:dk1>
        <a:srgbClr val="818181"/>
      </a:dk1>
      <a:lt1>
        <a:sysClr val="window" lastClr="FFFFFF"/>
      </a:lt1>
      <a:dk2>
        <a:srgbClr val="185455"/>
      </a:dk2>
      <a:lt2>
        <a:srgbClr val="D3D3D3"/>
      </a:lt2>
      <a:accent1>
        <a:srgbClr val="1DB4C4"/>
      </a:accent1>
      <a:accent2>
        <a:srgbClr val="185455"/>
      </a:accent2>
      <a:accent3>
        <a:srgbClr val="AC2328"/>
      </a:accent3>
      <a:accent4>
        <a:srgbClr val="485560"/>
      </a:accent4>
      <a:accent5>
        <a:srgbClr val="AC2328"/>
      </a:accent5>
      <a:accent6>
        <a:srgbClr val="185455"/>
      </a:accent6>
      <a:hlink>
        <a:srgbClr val="00C5D6"/>
      </a:hlink>
      <a:folHlink>
        <a:srgbClr val="AC2328"/>
      </a:folHlink>
    </a:clrScheme>
    <a:fontScheme name="Jill Konrath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rlington - Content">
  <a:themeElements>
    <a:clrScheme name="Custom 4">
      <a:dk1>
        <a:srgbClr val="818181"/>
      </a:dk1>
      <a:lt1>
        <a:sysClr val="window" lastClr="FFFFFF"/>
      </a:lt1>
      <a:dk2>
        <a:srgbClr val="185455"/>
      </a:dk2>
      <a:lt2>
        <a:srgbClr val="D3D3D3"/>
      </a:lt2>
      <a:accent1>
        <a:srgbClr val="1DB4C4"/>
      </a:accent1>
      <a:accent2>
        <a:srgbClr val="185455"/>
      </a:accent2>
      <a:accent3>
        <a:srgbClr val="AC2328"/>
      </a:accent3>
      <a:accent4>
        <a:srgbClr val="485560"/>
      </a:accent4>
      <a:accent5>
        <a:srgbClr val="AC2328"/>
      </a:accent5>
      <a:accent6>
        <a:srgbClr val="185455"/>
      </a:accent6>
      <a:hlink>
        <a:srgbClr val="00C5D6"/>
      </a:hlink>
      <a:folHlink>
        <a:srgbClr val="AC2328"/>
      </a:folHlink>
    </a:clrScheme>
    <a:fontScheme name="Jill Konrath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AHG Theme1</Template>
  <TotalTime>10630</TotalTime>
  <Words>776</Words>
  <Application>Microsoft Office PowerPoint</Application>
  <PresentationFormat>On-screen Show (4:3)</PresentationFormat>
  <Paragraphs>188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Advent Pro Medium</vt:lpstr>
      <vt:lpstr>Advent Pro Regular</vt:lpstr>
      <vt:lpstr>Arial</vt:lpstr>
      <vt:lpstr>Calibri</vt:lpstr>
      <vt:lpstr>Century Gothic</vt:lpstr>
      <vt:lpstr>Tahoma</vt:lpstr>
      <vt:lpstr>Wingdings</vt:lpstr>
      <vt:lpstr>AHG Theme1</vt:lpstr>
      <vt:lpstr>Arlington - Content</vt:lpstr>
      <vt:lpstr>Medical Travel &amp; Tourism   October 9, 2015</vt:lpstr>
      <vt:lpstr>Global Medical Tourism Market  $38.5B - $55B </vt:lpstr>
      <vt:lpstr>Global Medical Tourism Market  $38.5B - $55B </vt:lpstr>
      <vt:lpstr>Definitions</vt:lpstr>
      <vt:lpstr>Why travel for medical care? </vt:lpstr>
      <vt:lpstr>Top destinations &amp; services</vt:lpstr>
      <vt:lpstr>PowerPoint Presentation</vt:lpstr>
      <vt:lpstr>In-Bound market size ≈$8B by 2017 </vt:lpstr>
      <vt:lpstr>Who is coming to US? </vt:lpstr>
      <vt:lpstr>International Patient Profile</vt:lpstr>
      <vt:lpstr>Cost Drives Domestic Medical Travel</vt:lpstr>
      <vt:lpstr>Why Attract Medical Travelers now?</vt:lpstr>
      <vt:lpstr>Effective Medical Tourism Programs  </vt:lpstr>
      <vt:lpstr>What are you selling?  </vt:lpstr>
      <vt:lpstr>Who are you selling to?  </vt:lpstr>
      <vt:lpstr>What factors do you analyze? </vt:lpstr>
      <vt:lpstr>How Are You Marketing &amp; Selling?</vt:lpstr>
      <vt:lpstr>What MT technologies/platforms exist? </vt:lpstr>
      <vt:lpstr>Fixed Pricing Means Bundles</vt:lpstr>
      <vt:lpstr>MT Program Issues- examples</vt:lpstr>
      <vt:lpstr>Questions? Contact us…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Jamie Beth Solak</dc:creator>
  <cp:lastModifiedBy>Owner</cp:lastModifiedBy>
  <cp:revision>119</cp:revision>
  <dcterms:created xsi:type="dcterms:W3CDTF">2013-12-20T17:08:29Z</dcterms:created>
  <dcterms:modified xsi:type="dcterms:W3CDTF">2015-10-07T20:38:52Z</dcterms:modified>
</cp:coreProperties>
</file>